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0"/>
  </p:notesMasterIdLst>
  <p:sldIdLst>
    <p:sldId id="256" r:id="rId2"/>
    <p:sldId id="257" r:id="rId3"/>
    <p:sldId id="259" r:id="rId4"/>
    <p:sldId id="292" r:id="rId5"/>
    <p:sldId id="293" r:id="rId6"/>
    <p:sldId id="294" r:id="rId7"/>
    <p:sldId id="295" r:id="rId8"/>
    <p:sldId id="260" r:id="rId9"/>
    <p:sldId id="261" r:id="rId10"/>
    <p:sldId id="262" r:id="rId11"/>
    <p:sldId id="263" r:id="rId12"/>
    <p:sldId id="266" r:id="rId13"/>
    <p:sldId id="264" r:id="rId14"/>
    <p:sldId id="265" r:id="rId15"/>
    <p:sldId id="273" r:id="rId16"/>
    <p:sldId id="274" r:id="rId17"/>
    <p:sldId id="279" r:id="rId18"/>
    <p:sldId id="278" r:id="rId19"/>
    <p:sldId id="267" r:id="rId20"/>
    <p:sldId id="280" r:id="rId21"/>
    <p:sldId id="281" r:id="rId22"/>
    <p:sldId id="282" r:id="rId23"/>
    <p:sldId id="283" r:id="rId24"/>
    <p:sldId id="268" r:id="rId25"/>
    <p:sldId id="284" r:id="rId26"/>
    <p:sldId id="269" r:id="rId27"/>
    <p:sldId id="285" r:id="rId28"/>
    <p:sldId id="286" r:id="rId29"/>
    <p:sldId id="287" r:id="rId30"/>
    <p:sldId id="288" r:id="rId31"/>
    <p:sldId id="271" r:id="rId32"/>
    <p:sldId id="270" r:id="rId33"/>
    <p:sldId id="290" r:id="rId34"/>
    <p:sldId id="291" r:id="rId35"/>
    <p:sldId id="272" r:id="rId36"/>
    <p:sldId id="276" r:id="rId37"/>
    <p:sldId id="275" r:id="rId38"/>
    <p:sldId id="277" r:id="rId39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ihar\Documents\Uhrady%202020\2019%2004%2004\Tabulky%20a%20grafy%201%20a&#382;%2011_2018_2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ihar\Documents\Uhrady%202020\2019%2004%2004\Tabulky%20a%20grafy%201%20a&#382;%2011_2018_2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cihar\Documents\Uhrady%202020\2019%2004%2004\Tabulky%20a%20grafy%201%20a&#382;%2011_2018_2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1400"/>
              <a:t>2010</a:t>
            </a:r>
          </a:p>
        </c:rich>
      </c:tx>
      <c:layout>
        <c:manualLayout>
          <c:xMode val="edge"/>
          <c:yMode val="edge"/>
          <c:x val="0.46552370102617685"/>
          <c:y val="1.617239344167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9044889598733215"/>
          <c:y val="0.29919137466307277"/>
          <c:w val="0.38011768266798374"/>
          <c:h val="0.52560646900269536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108683176486587"/>
                  <c:y val="-0.109745641941010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8223788304010201E-3"/>
                  <c:y val="-0.1325324900425184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948372812851367"/>
                  <c:y val="-0.1194570239963149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092758931229847"/>
                  <c:y val="-1.46543002879357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4215966877090438"/>
                  <c:y val="9.675233991977426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829320532703669"/>
                  <c:y val="0.213257712073010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8.1515787436525683E-2"/>
                  <c:y val="0.2137526090774304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1079867122926114E-2"/>
                  <c:y val="0.2151633102534944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6416226192705102"/>
                  <c:y val="4.63573680346629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1144829790127653"/>
                  <c:y val="0.1891445105010869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9.7797111808117412E-2"/>
                  <c:y val="-2.21626912723660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21473011605906991"/>
                  <c:y val="-0.10001468280815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0.20698769478280046"/>
                  <c:y val="-0.110983316299356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NETISKNOUT_vst.data!$A$60:$A$72</c:f>
              <c:strCache>
                <c:ptCount val="13"/>
                <c:pt idx="0">
                  <c:v>stomatologie</c:v>
                </c:pt>
                <c:pt idx="1">
                  <c:v>praktický lékař</c:v>
                </c:pt>
                <c:pt idx="2">
                  <c:v>rehabilitace</c:v>
                </c:pt>
                <c:pt idx="3">
                  <c:v>komplement</c:v>
                </c:pt>
                <c:pt idx="4">
                  <c:v>domácí péče</c:v>
                </c:pt>
                <c:pt idx="5">
                  <c:v>gynekologie</c:v>
                </c:pt>
                <c:pt idx="6">
                  <c:v>ambul. spec.</c:v>
                </c:pt>
                <c:pt idx="7">
                  <c:v>centroléky (amb+lůž)</c:v>
                </c:pt>
                <c:pt idx="8">
                  <c:v>ústavní péče</c:v>
                </c:pt>
                <c:pt idx="9">
                  <c:v>lázně a ozdravovny</c:v>
                </c:pt>
                <c:pt idx="10">
                  <c:v>doprava a ZZS</c:v>
                </c:pt>
                <c:pt idx="11">
                  <c:v>léky a ZP</c:v>
                </c:pt>
                <c:pt idx="12">
                  <c:v>ostatní</c:v>
                </c:pt>
              </c:strCache>
            </c:strRef>
          </c:cat>
          <c:val>
            <c:numRef>
              <c:f>NETISKNOUT_vst.data!$N$60:$N$72</c:f>
              <c:numCache>
                <c:formatCode>0.00%</c:formatCode>
                <c:ptCount val="13"/>
                <c:pt idx="0">
                  <c:v>4.6071059173769802E-2</c:v>
                </c:pt>
                <c:pt idx="1">
                  <c:v>5.8388007242787122E-2</c:v>
                </c:pt>
                <c:pt idx="2">
                  <c:v>1.0334501984122947E-2</c:v>
                </c:pt>
                <c:pt idx="3">
                  <c:v>3.8006439611133695E-2</c:v>
                </c:pt>
                <c:pt idx="4">
                  <c:v>6.1181691200611543E-3</c:v>
                </c:pt>
                <c:pt idx="5">
                  <c:v>1.3494627147094259E-2</c:v>
                </c:pt>
                <c:pt idx="6">
                  <c:v>7.6955663541142499E-2</c:v>
                </c:pt>
                <c:pt idx="7">
                  <c:v>3.1184806168870115E-2</c:v>
                </c:pt>
                <c:pt idx="8">
                  <c:v>0.49238485514706493</c:v>
                </c:pt>
                <c:pt idx="9">
                  <c:v>1.5058981063281679E-2</c:v>
                </c:pt>
                <c:pt idx="10">
                  <c:v>1.4730780589485329E-2</c:v>
                </c:pt>
                <c:pt idx="11">
                  <c:v>0.1868511017201552</c:v>
                </c:pt>
                <c:pt idx="12">
                  <c:v>1.0421007491031789E-2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1400"/>
              <a:t>2013</a:t>
            </a:r>
          </a:p>
        </c:rich>
      </c:tx>
      <c:layout>
        <c:manualLayout>
          <c:xMode val="edge"/>
          <c:yMode val="edge"/>
          <c:x val="0.46552370102617685"/>
          <c:y val="1.617239344167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9044889598733215"/>
          <c:y val="0.29919137466307277"/>
          <c:w val="0.38011768266798374"/>
          <c:h val="0.52560646900269536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1086831764865866"/>
                  <c:y val="-0.109745641941010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8223788304010192E-3"/>
                  <c:y val="-0.1325324900425184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948372812851367"/>
                  <c:y val="-0.119457023996314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092758931229847"/>
                  <c:y val="-1.46543002879357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4215966877090438"/>
                  <c:y val="9.67523399197742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829320532703669"/>
                  <c:y val="0.213257712073010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8.1515787436525683E-2"/>
                  <c:y val="0.2137526090774304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1079867122926111E-2"/>
                  <c:y val="0.2151633102534944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6416226192705097"/>
                  <c:y val="4.63573680346629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114482979012765"/>
                  <c:y val="0.1891445105010869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9.7797111808117412E-2"/>
                  <c:y val="-2.21626912723660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21473011605906991"/>
                  <c:y val="-0.10001468280815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0.20698769478280046"/>
                  <c:y val="-0.1109833162993563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NETISKNOUT_vst.data!$A$60:$A$72</c:f>
              <c:strCache>
                <c:ptCount val="13"/>
                <c:pt idx="0">
                  <c:v>stomatologie</c:v>
                </c:pt>
                <c:pt idx="1">
                  <c:v>praktický lékař</c:v>
                </c:pt>
                <c:pt idx="2">
                  <c:v>rehabilitace</c:v>
                </c:pt>
                <c:pt idx="3">
                  <c:v>komplement</c:v>
                </c:pt>
                <c:pt idx="4">
                  <c:v>domácí péče</c:v>
                </c:pt>
                <c:pt idx="5">
                  <c:v>gynekologie</c:v>
                </c:pt>
                <c:pt idx="6">
                  <c:v>ambul. spec.</c:v>
                </c:pt>
                <c:pt idx="7">
                  <c:v>centroléky (amb+lůž)</c:v>
                </c:pt>
                <c:pt idx="8">
                  <c:v>ústavní péče</c:v>
                </c:pt>
                <c:pt idx="9">
                  <c:v>lázně a ozdravovny</c:v>
                </c:pt>
                <c:pt idx="10">
                  <c:v>doprava a ZZS</c:v>
                </c:pt>
                <c:pt idx="11">
                  <c:v>léky a ZP</c:v>
                </c:pt>
                <c:pt idx="12">
                  <c:v>ostatní</c:v>
                </c:pt>
              </c:strCache>
            </c:strRef>
          </c:cat>
          <c:val>
            <c:numRef>
              <c:f>NETISKNOUT_vst.data!$Q$60:$Q$72</c:f>
              <c:numCache>
                <c:formatCode>0.00%</c:formatCode>
                <c:ptCount val="13"/>
                <c:pt idx="0">
                  <c:v>4.5344894790678637E-2</c:v>
                </c:pt>
                <c:pt idx="1">
                  <c:v>6.063884982642373E-2</c:v>
                </c:pt>
                <c:pt idx="2">
                  <c:v>1.1852446568568742E-2</c:v>
                </c:pt>
                <c:pt idx="3">
                  <c:v>3.9583910050986368E-2</c:v>
                </c:pt>
                <c:pt idx="4">
                  <c:v>7.0210235359087032E-3</c:v>
                </c:pt>
                <c:pt idx="5">
                  <c:v>1.5282987023404679E-2</c:v>
                </c:pt>
                <c:pt idx="6">
                  <c:v>8.3465962058590693E-2</c:v>
                </c:pt>
                <c:pt idx="7">
                  <c:v>4.6201809278783389E-2</c:v>
                </c:pt>
                <c:pt idx="8">
                  <c:v>0.46831720356439188</c:v>
                </c:pt>
                <c:pt idx="9">
                  <c:v>7.2515965358285412E-3</c:v>
                </c:pt>
                <c:pt idx="10">
                  <c:v>1.6522734996791341E-2</c:v>
                </c:pt>
                <c:pt idx="11">
                  <c:v>0.18442477074100874</c:v>
                </c:pt>
                <c:pt idx="12">
                  <c:v>1.4091811028634629E-2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1400"/>
              <a:t>2018</a:t>
            </a:r>
          </a:p>
        </c:rich>
      </c:tx>
      <c:layout>
        <c:manualLayout>
          <c:xMode val="edge"/>
          <c:yMode val="edge"/>
          <c:x val="0.46552370102617685"/>
          <c:y val="1.617239344167902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9044889598733215"/>
          <c:y val="0.29919137466307277"/>
          <c:w val="0.38011768266798374"/>
          <c:h val="0.52560646900269536"/>
        </c:manualLayout>
      </c:layout>
      <c:pie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bubble3D val="0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bubble3D val="0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bubble3D val="0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bubble3D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bubble3D val="0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bubble3D val="0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bubble3D val="0"/>
            <c:spPr>
              <a:solidFill>
                <a:schemeClr val="bg1">
                  <a:lumMod val="6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1086831764865866"/>
                  <c:y val="-0.1097456419410100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8223788304010192E-3"/>
                  <c:y val="-0.1325324900425184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948372812851367"/>
                  <c:y val="-0.119457023996314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0.15092758931229847"/>
                  <c:y val="-1.46543002879357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4215966877090438"/>
                  <c:y val="9.675233991977420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4829320532703669"/>
                  <c:y val="0.2132577120730109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8.1515787436525683E-2"/>
                  <c:y val="0.2137526090774304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layout>
                <c:manualLayout>
                  <c:x val="3.1079867122926111E-2"/>
                  <c:y val="0.2151633102534944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0.16416226192705097"/>
                  <c:y val="4.63573680346629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layout>
                <c:manualLayout>
                  <c:x val="-0.1114482979012765"/>
                  <c:y val="0.1891445105010869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0"/>
              <c:layout>
                <c:manualLayout>
                  <c:x val="-9.7797111808117412E-2"/>
                  <c:y val="-2.216269127236608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1"/>
              <c:layout>
                <c:manualLayout>
                  <c:x val="-0.21473011605906991"/>
                  <c:y val="-0.100014682808159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2"/>
              <c:layout>
                <c:manualLayout>
                  <c:x val="-0.20698769478280046"/>
                  <c:y val="-0.1109833162993563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NETISKNOUT_vst.data!$A$60:$A$72</c:f>
              <c:strCache>
                <c:ptCount val="13"/>
                <c:pt idx="0">
                  <c:v>stomatologie</c:v>
                </c:pt>
                <c:pt idx="1">
                  <c:v>praktický lékař</c:v>
                </c:pt>
                <c:pt idx="2">
                  <c:v>rehabilitace</c:v>
                </c:pt>
                <c:pt idx="3">
                  <c:v>komplement</c:v>
                </c:pt>
                <c:pt idx="4">
                  <c:v>domácí péče</c:v>
                </c:pt>
                <c:pt idx="5">
                  <c:v>gynekologie</c:v>
                </c:pt>
                <c:pt idx="6">
                  <c:v>ambul. spec.</c:v>
                </c:pt>
                <c:pt idx="7">
                  <c:v>centroléky (amb+lůž)</c:v>
                </c:pt>
                <c:pt idx="8">
                  <c:v>ústavní péče</c:v>
                </c:pt>
                <c:pt idx="9">
                  <c:v>lázně a ozdravovny</c:v>
                </c:pt>
                <c:pt idx="10">
                  <c:v>doprava a ZZS</c:v>
                </c:pt>
                <c:pt idx="11">
                  <c:v>léky a ZP</c:v>
                </c:pt>
                <c:pt idx="12">
                  <c:v>ostatní</c:v>
                </c:pt>
              </c:strCache>
            </c:strRef>
          </c:cat>
          <c:val>
            <c:numRef>
              <c:f>NETISKNOUT_vst.data!$V$60:$V$72</c:f>
              <c:numCache>
                <c:formatCode>0.00%</c:formatCode>
                <c:ptCount val="13"/>
                <c:pt idx="0">
                  <c:v>3.9072962922980389E-2</c:v>
                </c:pt>
                <c:pt idx="1">
                  <c:v>5.6013856297777963E-2</c:v>
                </c:pt>
                <c:pt idx="2">
                  <c:v>1.0749085230127943E-2</c:v>
                </c:pt>
                <c:pt idx="3">
                  <c:v>3.8827389611599462E-2</c:v>
                </c:pt>
                <c:pt idx="4">
                  <c:v>7.0330150098295834E-3</c:v>
                </c:pt>
                <c:pt idx="5">
                  <c:v>1.4088340326189238E-2</c:v>
                </c:pt>
                <c:pt idx="6">
                  <c:v>8.3480014948501866E-2</c:v>
                </c:pt>
                <c:pt idx="7">
                  <c:v>6.2899705753109811E-2</c:v>
                </c:pt>
                <c:pt idx="8">
                  <c:v>0.48725139714749932</c:v>
                </c:pt>
                <c:pt idx="9">
                  <c:v>1.1982793247736233E-2</c:v>
                </c:pt>
                <c:pt idx="10">
                  <c:v>1.537916813428076E-2</c:v>
                </c:pt>
                <c:pt idx="11">
                  <c:v>0.15452821381336429</c:v>
                </c:pt>
                <c:pt idx="12">
                  <c:v>1.8694057557003162E-2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1C434-8755-466D-88A7-9044100F1EB9}" type="datetimeFigureOut">
              <a:rPr lang="cs-CZ" smtClean="0"/>
              <a:pPr/>
              <a:t>4.4.2019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5D22E-26ED-4917-884F-FEAB1FDE5EF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126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BB3EF-B47B-4BA3-B2BD-1BAA648979E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dhad%20%202020!R82C1:R90C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dhad%20%202020!R92C1:R98C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dhad%20%202020!R102C1:R105C3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nemo%202020!R2C1:R8C1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oleObject" Target="file:///C:\Users\koudelkova48168\Documents\&#218;V%202020\Odhady%20v&#253;daj&#367;%20a%20p&#345;&#237;jm&#367;%20pro%20rok%202020.xlsx!nemo%202020!R9C1:R15C12" TargetMode="Externa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nemo%202020!R17C1:R24C12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sN%202019!R5C1:R19C3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sN%202019!R9C8:R19C10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sN%202019!R22C1:R32C3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sN%202019!R9C14:R19C1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file:///C:\Users\koudelkova48168\Documents\&#218;V%202020\Odhady%20v&#253;daj&#367;%20a%20p&#345;&#237;jm&#367;%20pro%20rok%202020.xlsx!odhad%20%202020!R35C1:R37C8" TargetMode="External"/><Relationship Id="rId7" Type="http://schemas.openxmlformats.org/officeDocument/2006/relationships/oleObject" Target="file:///C:\Users\koudelkova48168\Documents\&#218;V%202020\Odhady%20v&#253;daj&#367;%20a%20p&#345;&#237;jm&#367;%20pro%20rok%202020.xlsx!odhad%20%202020%20(2)!R43C1:R56C8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file:///C:\Users\koudelkova48168\Documents\&#218;V%202020\Odhady%20v&#253;daj&#367;%20a%20p&#345;&#237;jm&#367;%20pro%20rok%202020.xlsx!odhad%20%202020!R39C1:R41C8" TargetMode="External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file:///C:\Users\koudelkova48168\Documents\&#218;V%202020\Odhady%20v&#253;daj&#367;%20a%20p&#345;&#237;jm&#367;%20pro%20rok%202020.xlsx!MZ%20CF!R7C1:R16C4" TargetMode="External"/><Relationship Id="rId7" Type="http://schemas.openxmlformats.org/officeDocument/2006/relationships/oleObject" Target="file:///C:\Users\koudelkova48168\Documents\&#218;V%202020\Odhady%20v&#253;daj&#367;%20a%20p&#345;&#237;jm&#367;%20pro%20rok%202020.xlsx!MZ%20CF!R20C3:R26C5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emf"/><Relationship Id="rId5" Type="http://schemas.openxmlformats.org/officeDocument/2006/relationships/oleObject" Target="file:///C:\Users\koudelkova48168\Documents\&#218;V%202020\Odhady%20v&#253;daj&#367;%20a%20p&#345;&#237;jm&#367;%20pro%20rok%202020.xlsx!MZ%20CF!R7C6:R16C7" TargetMode="External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udelkova48168\Documents\&#218;V%202020\Odhady%20v&#253;daj&#367;%20a%20p&#345;&#237;jm&#367;%20pro%20rok%202020.xlsx!odhad%20%202020%20(2)!R70C1:R78C6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Dohodovací řízení k úhradám akutní péče 2020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ANČR 4.4.2019</a:t>
            </a:r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="" xmlns:a16="http://schemas.microsoft.com/office/drawing/2014/main" id="{CD41A597-7982-485B-8227-8E5B1F2D5F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" t="2063" r="2478"/>
          <a:stretch/>
        </p:blipFill>
        <p:spPr bwMode="auto">
          <a:xfrm>
            <a:off x="755576" y="188640"/>
            <a:ext cx="1552952" cy="150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Úpravy kumulovaného salda o příděly do plánovaných příjmů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170080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Využití salda na posílení  bezpečných výdajů do v.z.p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801793"/>
              </p:ext>
            </p:extLst>
          </p:nvPr>
        </p:nvGraphicFramePr>
        <p:xfrm>
          <a:off x="1298575" y="2144713"/>
          <a:ext cx="6629400" cy="36605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r:id="rId3" imgW="6629361" imgH="2752776" progId="Excel.Sheet.8">
                  <p:link updateAutomatic="1"/>
                </p:oleObj>
              </mc:Choice>
              <mc:Fallback>
                <p:oleObj name="Worksheet" r:id="rId3" imgW="6629361" imgH="2752776" progId="Excel.Sheet.8">
                  <p:link updateAutomatic="1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8575" y="2144713"/>
                        <a:ext cx="6629400" cy="36605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6660232" y="5301208"/>
            <a:ext cx="1224136" cy="50405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Návrh </a:t>
            </a:r>
            <a:r>
              <a:rPr lang="cs-CZ" b="1" dirty="0">
                <a:solidFill>
                  <a:srgbClr val="00B0F0"/>
                </a:solidFill>
              </a:rPr>
              <a:t>na sjednocení tempa růstu příjmů a </a:t>
            </a:r>
            <a:r>
              <a:rPr lang="cs-CZ" b="1" dirty="0" smtClean="0">
                <a:solidFill>
                  <a:srgbClr val="00B0F0"/>
                </a:solidFill>
              </a:rPr>
              <a:t>výdajů 3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5576" y="1700808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Sjednocení tempa růstu příjmů a výdajů v.z.p.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538462"/>
              </p:ext>
            </p:extLst>
          </p:nvPr>
        </p:nvGraphicFramePr>
        <p:xfrm>
          <a:off x="682625" y="2309813"/>
          <a:ext cx="6667500" cy="303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Worksheet" r:id="rId3" imgW="5372139" imgH="2609786" progId="Excel.Sheet.8">
                  <p:link updateAutomatic="1"/>
                </p:oleObj>
              </mc:Choice>
              <mc:Fallback>
                <p:oleObj name="Worksheet" r:id="rId3" imgW="5372139" imgH="2609786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309813"/>
                        <a:ext cx="6667500" cy="303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4932040" y="4509120"/>
            <a:ext cx="2304256" cy="86409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 doleva 8"/>
          <p:cNvSpPr/>
          <p:nvPr/>
        </p:nvSpPr>
        <p:spPr>
          <a:xfrm>
            <a:off x="7452320" y="3717032"/>
            <a:ext cx="1440160" cy="1296144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596336" y="400506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nižší výpočet ZP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Podíl nemocnic na celkových výdajích 2018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12</a:t>
            </a:fld>
            <a:endParaRPr lang="cs-CZ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899907"/>
              </p:ext>
            </p:extLst>
          </p:nvPr>
        </p:nvGraphicFramePr>
        <p:xfrm>
          <a:off x="1835695" y="2132857"/>
          <a:ext cx="4752529" cy="2034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Worksheet" r:id="rId3" imgW="3304984" imgH="1476184" progId="Excel.Sheet.8">
                  <p:link updateAutomatic="1"/>
                </p:oleObj>
              </mc:Choice>
              <mc:Fallback>
                <p:oleObj name="Worksheet" r:id="rId3" imgW="3304984" imgH="1476184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5" y="2132857"/>
                        <a:ext cx="4752529" cy="2034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00B0F0"/>
                </a:solidFill>
              </a:rPr>
              <a:t>Příjmy nemocnice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13</a:t>
            </a:fld>
            <a:endParaRPr lang="cs-CZ" dirty="0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386294"/>
              </p:ext>
            </p:extLst>
          </p:nvPr>
        </p:nvGraphicFramePr>
        <p:xfrm>
          <a:off x="683568" y="1412776"/>
          <a:ext cx="7704856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Worksheet" r:id="rId3" imgW="6534105" imgH="2105128" progId="Excel.Sheet.8">
                  <p:link updateAutomatic="1"/>
                </p:oleObj>
              </mc:Choice>
              <mc:Fallback>
                <p:oleObj name="Worksheet" r:id="rId3" imgW="6534105" imgH="2105128" progId="Excel.Sheet.8">
                  <p:link updateAutomatic="1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1412776"/>
                        <a:ext cx="7704856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277823"/>
              </p:ext>
            </p:extLst>
          </p:nvPr>
        </p:nvGraphicFramePr>
        <p:xfrm>
          <a:off x="755576" y="3717032"/>
          <a:ext cx="756084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Worksheet" r:id="rId5" imgW="6534105" imgH="2000250" progId="Excel.Sheet.8">
                  <p:link updateAutomatic="1"/>
                </p:oleObj>
              </mc:Choice>
              <mc:Fallback>
                <p:oleObj name="Worksheet" r:id="rId5" imgW="6534105" imgH="2000250" progId="Excel.Sheet.8">
                  <p:link updateAutomatic="1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3717032"/>
                        <a:ext cx="7560840" cy="200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Příjmy </a:t>
            </a:r>
            <a:r>
              <a:rPr lang="cs-CZ" sz="4000" b="1" dirty="0">
                <a:solidFill>
                  <a:srgbClr val="00B0F0"/>
                </a:solidFill>
              </a:rPr>
              <a:t>nemocnice bez center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14</a:t>
            </a:fld>
            <a:endParaRPr lang="cs-CZ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5934669"/>
              </p:ext>
            </p:extLst>
          </p:nvPr>
        </p:nvGraphicFramePr>
        <p:xfrm>
          <a:off x="1115616" y="1700808"/>
          <a:ext cx="7056784" cy="3744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Worksheet" r:id="rId3" imgW="6534105" imgH="2590864" progId="Excel.Sheet.8">
                  <p:link updateAutomatic="1"/>
                </p:oleObj>
              </mc:Choice>
              <mc:Fallback>
                <p:oleObj name="Worksheet" r:id="rId3" imgW="6534105" imgH="2590864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700808"/>
                        <a:ext cx="7056784" cy="37444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Nedostatečné příjmy roku 2019 nemocnice ANČR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15</a:t>
            </a:fld>
            <a:endParaRPr lang="cs-CZ" dirty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604917"/>
              </p:ext>
            </p:extLst>
          </p:nvPr>
        </p:nvGraphicFramePr>
        <p:xfrm>
          <a:off x="784225" y="1733550"/>
          <a:ext cx="72898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Worksheet" r:id="rId3" imgW="3867195" imgH="3390964" progId="Excel.Sheet.8">
                  <p:link updateAutomatic="1"/>
                </p:oleObj>
              </mc:Choice>
              <mc:Fallback>
                <p:oleObj name="Worksheet" r:id="rId3" imgW="3867195" imgH="3390964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1733550"/>
                        <a:ext cx="7289800" cy="339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Pozitivní dopady zvýšení osobních nákladů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16</a:t>
            </a:fld>
            <a:endParaRPr lang="cs-CZ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814831"/>
              </p:ext>
            </p:extLst>
          </p:nvPr>
        </p:nvGraphicFramePr>
        <p:xfrm>
          <a:off x="755576" y="1988840"/>
          <a:ext cx="7272808" cy="3240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Worksheet" r:id="rId3" imgW="3914688" imgH="2628977" progId="Excel.Sheet.8">
                  <p:link updateAutomatic="1"/>
                </p:oleObj>
              </mc:Choice>
              <mc:Fallback>
                <p:oleObj name="Worksheet" r:id="rId3" imgW="3914688" imgH="2628977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988840"/>
                        <a:ext cx="7272808" cy="3240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Negativní dopady zvýšení osobních nákladů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17</a:t>
            </a:fld>
            <a:endParaRPr lang="cs-CZ" dirty="0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010433"/>
              </p:ext>
            </p:extLst>
          </p:nvPr>
        </p:nvGraphicFramePr>
        <p:xfrm>
          <a:off x="1042988" y="1773238"/>
          <a:ext cx="7129462" cy="345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Worksheet" r:id="rId3" imgW="3867195" imgH="2714664" progId="Excel.Sheet.8">
                  <p:link updateAutomatic="1"/>
                </p:oleObj>
              </mc:Choice>
              <mc:Fallback>
                <p:oleObj name="Worksheet" r:id="rId3" imgW="3867195" imgH="2714664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73238"/>
                        <a:ext cx="7129462" cy="345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Návrh položek hrazených před rozdělením do segmentů úhrad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18</a:t>
            </a:fld>
            <a:endParaRPr lang="cs-CZ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720272"/>
              </p:ext>
            </p:extLst>
          </p:nvPr>
        </p:nvGraphicFramePr>
        <p:xfrm>
          <a:off x="1043608" y="1772816"/>
          <a:ext cx="7056784" cy="338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Worksheet" r:id="rId3" imgW="4343477" imgH="2628977" progId="Excel.Sheet.8">
                  <p:link updateAutomatic="1"/>
                </p:oleObj>
              </mc:Choice>
              <mc:Fallback>
                <p:oleObj name="Worksheet" r:id="rId3" imgW="4343477" imgH="2628977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772816"/>
                        <a:ext cx="7056784" cy="33843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Obecná ujednání pro úhrady roku 2020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19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Tržní podíly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5"/>
            <a:ext cx="7632847" cy="326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Referenční období a příplatky za směnnost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600" b="1" dirty="0" smtClean="0"/>
              <a:t>Referenční období rok 2018</a:t>
            </a:r>
            <a:endParaRPr lang="cs-CZ" sz="2600" dirty="0" smtClean="0"/>
          </a:p>
          <a:p>
            <a:r>
              <a:rPr lang="cs-CZ" sz="2600" b="1" dirty="0" smtClean="0"/>
              <a:t>Referenční objem péče 95% - (K </a:t>
            </a:r>
            <a:r>
              <a:rPr lang="cs-CZ" sz="2600" b="1" baseline="-25000" dirty="0" smtClean="0"/>
              <a:t>prod</a:t>
            </a:r>
            <a:r>
              <a:rPr lang="cs-CZ" sz="2600" b="1" dirty="0" smtClean="0"/>
              <a:t> </a:t>
            </a:r>
            <a:r>
              <a:rPr lang="cs-CZ" sz="2600" b="1" baseline="-25000" dirty="0" smtClean="0"/>
              <a:t>10</a:t>
            </a:r>
            <a:r>
              <a:rPr lang="cs-CZ" sz="2600" b="1" dirty="0" smtClean="0"/>
              <a:t> = 0,95)</a:t>
            </a:r>
          </a:p>
          <a:p>
            <a:pPr lvl="0"/>
            <a:r>
              <a:rPr lang="cs-CZ" sz="2600" dirty="0" smtClean="0"/>
              <a:t>Meziroční růst paušálních úhrad 6,6 %</a:t>
            </a:r>
          </a:p>
          <a:p>
            <a:r>
              <a:rPr lang="cs-CZ" sz="2600" b="1" dirty="0" smtClean="0"/>
              <a:t>Příplatky za OD</a:t>
            </a:r>
            <a:r>
              <a:rPr lang="cs-CZ" sz="2600" dirty="0" smtClean="0"/>
              <a:t> </a:t>
            </a:r>
            <a:r>
              <a:rPr lang="cs-CZ" sz="2600" b="1" dirty="0" smtClean="0"/>
              <a:t>2020</a:t>
            </a:r>
            <a:r>
              <a:rPr lang="cs-CZ" sz="2600" dirty="0" smtClean="0"/>
              <a:t> za zaměstnance ve směně by měly vyrovnat nárůsty příplatků za směnnost jak za neplánované výdaje v roce 2019, tak navýšení pro rok 2020.</a:t>
            </a:r>
          </a:p>
          <a:p>
            <a:r>
              <a:rPr lang="cs-CZ" sz="2600" b="1" i="1" dirty="0" smtClean="0"/>
              <a:t>Do příplatků za OD je potřeba navýšení minimálně o 1,5 mld. Kč plus případné další zvyšování platů (mezd) vyjednané s vládou v průběhu roku 2019 pro rok 2020.</a:t>
            </a:r>
            <a:endParaRPr lang="cs-CZ" sz="2600" dirty="0" smtClean="0"/>
          </a:p>
          <a:p>
            <a:pPr lvl="0"/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20</a:t>
            </a:fld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CZ DRG a úhrady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cs-CZ" b="1" dirty="0" smtClean="0"/>
              <a:t>Odmítáme zavedení CZ DRG</a:t>
            </a:r>
            <a:r>
              <a:rPr lang="cs-CZ" dirty="0" smtClean="0"/>
              <a:t> do úhrad pro rok 2020. Klasifikační systém není v této fázi projektu doladěn. Významné procento případů je klasifikováno do skupin 88* a 99*, chybné zařazení. Baze, které jsou považovány za nákladově homogenní, představují současně baze, které jsou zdrojem finančních prostředků pro skupiny nákladově nehomogenní a významně nákladově náročnější. Částečné zavedení vybrané podmnožiny, by destabilizovalo celý úhradový mechanismus akutní lůžkové péče.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B0F0"/>
                </a:solidFill>
              </a:rPr>
              <a:t>Růst úhrad a rezervy v.z.p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Systém financování je koncipován jako průběžný</a:t>
            </a:r>
            <a:r>
              <a:rPr lang="cs-CZ" dirty="0" smtClean="0"/>
              <a:t>, výběr pojistného má sloužit k léčbě současných pacientů. Výše rezerv z principu nemůže dosáhnout významného hodnoty pro případnou dlouhodobou hospodářskou krizi.  </a:t>
            </a:r>
          </a:p>
          <a:p>
            <a:pPr lvl="0"/>
            <a:r>
              <a:rPr lang="cs-CZ" b="1" dirty="0" smtClean="0"/>
              <a:t>Navrhujeme výpočet procentního meziročního navýšení paušálních úhrad</a:t>
            </a:r>
            <a:r>
              <a:rPr lang="cs-CZ" dirty="0" smtClean="0"/>
              <a:t> ve shodné výši jako predikovaný meziroční růst výběru příjmů (6,3%). Ve dvouleté predikci využít shodný mechanismus (6,3%+7,7% =14%). Případné výjimečnosti v systému hradit z významně vyššího tempa rozdílu mezi plánovaným výběrem pojistného a skutečným výběrem v minulých obdobích. Využití dlouhodobě kladného salda mezi příjmy a výběrem zdravotní daně.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22</a:t>
            </a:fld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Centrová péče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23</a:t>
            </a:fld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Centrová péče 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pPr marL="177800" indent="0" algn="just">
              <a:buNone/>
            </a:pPr>
            <a:r>
              <a:rPr lang="cs-CZ" dirty="0" smtClean="0"/>
              <a:t>Na základě zkušeností s postupem výpočtu koeficientů pro rok 2019 navrhujeme pro rok 2020 diskutovat </a:t>
            </a:r>
            <a:r>
              <a:rPr lang="cs-CZ" b="1" dirty="0" smtClean="0"/>
              <a:t>konečnou dohodu o výši koeficientů nad vstupními daty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i="1" dirty="0" smtClean="0">
                <a:solidFill>
                  <a:srgbClr val="FF0000"/>
                </a:solidFill>
              </a:rPr>
              <a:t>Nejen plátci, ale také poskytovatelé mají mít možnost vidět: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predikci počtu pacientů v jednotlivých diagnostických skupinách (řešení pro málo četný výskyt),</a:t>
            </a:r>
          </a:p>
          <a:p>
            <a:pPr lvl="0"/>
            <a:r>
              <a:rPr lang="cs-CZ" dirty="0" smtClean="0"/>
              <a:t>výčet LP, které byly do výpočtu zahrnuty (informace o nových LP) </a:t>
            </a:r>
          </a:p>
          <a:p>
            <a:pPr lvl="0"/>
            <a:r>
              <a:rPr lang="cs-CZ" dirty="0" smtClean="0"/>
              <a:t>a průměrné ceny použité ve výpočtech (informace pro porovnání predikovaných cen se skutečnými).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24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Centrová péče 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b="1" i="1" dirty="0" smtClean="0"/>
              <a:t>Výpočet koeficientů omezit </a:t>
            </a:r>
            <a:r>
              <a:rPr lang="cs-CZ" dirty="0" smtClean="0"/>
              <a:t>na stávající molekuly roku 2018 a 2019.</a:t>
            </a:r>
          </a:p>
          <a:p>
            <a:pPr algn="just"/>
            <a:r>
              <a:rPr lang="cs-CZ" b="1" i="1" dirty="0" smtClean="0"/>
              <a:t>Vstup nových molekul řešit individuálně </a:t>
            </a:r>
            <a:r>
              <a:rPr lang="cs-CZ" dirty="0" smtClean="0"/>
              <a:t>v okamžiku vstupu nové molekuly do úhrady z v.z.p.</a:t>
            </a:r>
          </a:p>
          <a:p>
            <a:pPr algn="just"/>
            <a:r>
              <a:rPr lang="cs-CZ" dirty="0" smtClean="0"/>
              <a:t>ZP jednají s držiteli rozhodnutí o registraci  o ceně nových LP i o objemu péče (vyjádřené počtem pacientů i průměrným nákladem na léčbu – cyklus –měsíc - rok).</a:t>
            </a:r>
          </a:p>
          <a:p>
            <a:pPr algn="just"/>
            <a:r>
              <a:rPr lang="cs-CZ" b="1" i="1" dirty="0" smtClean="0">
                <a:solidFill>
                  <a:srgbClr val="FF0000"/>
                </a:solidFill>
              </a:rPr>
              <a:t>Změna nákladů spojených se vstupem LP není neznámá veličina.</a:t>
            </a:r>
          </a:p>
          <a:p>
            <a:pPr algn="just"/>
            <a:r>
              <a:rPr lang="cs-CZ" dirty="0" smtClean="0"/>
              <a:t>Smluvně zajištěné objemy lze rozpočítat na jednotlivá centra.</a:t>
            </a:r>
          </a:p>
          <a:p>
            <a:pPr algn="just"/>
            <a:r>
              <a:rPr lang="cs-CZ" dirty="0" smtClean="0"/>
              <a:t>Navrhujeme uzavřít dohodu o výpočtu distribuční marže na ZULP se symbolem “S“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Případový paušál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dirty="0" smtClean="0"/>
              <a:t>Navrhujeme </a:t>
            </a:r>
            <a:r>
              <a:rPr lang="cs-CZ" b="1" dirty="0" smtClean="0"/>
              <a:t>opustit ve výpočtu KN</a:t>
            </a:r>
            <a:r>
              <a:rPr lang="cs-CZ" b="1" baseline="-25000" dirty="0" smtClean="0"/>
              <a:t>10</a:t>
            </a:r>
            <a:r>
              <a:rPr lang="cs-CZ" b="1" dirty="0" smtClean="0"/>
              <a:t> (vzorce s funkcí Arkus tangens).</a:t>
            </a:r>
            <a:r>
              <a:rPr lang="cs-CZ" dirty="0" smtClean="0"/>
              <a:t> [resp. KN</a:t>
            </a:r>
            <a:r>
              <a:rPr lang="cs-CZ" baseline="-25000" dirty="0" smtClean="0"/>
              <a:t>13</a:t>
            </a:r>
            <a:r>
              <a:rPr lang="cs-CZ" dirty="0" smtClean="0"/>
              <a:t>]</a:t>
            </a:r>
            <a:r>
              <a:rPr lang="cs-CZ" baseline="-25000" dirty="0" smtClean="0"/>
              <a:t> </a:t>
            </a:r>
          </a:p>
          <a:p>
            <a:pPr lvl="0" algn="just"/>
            <a:r>
              <a:rPr lang="cs-CZ" dirty="0" smtClean="0"/>
              <a:t>Pro přiblížení výše úhrady výši nákladů v jednotlivých typech nemocnic lze využít hodnoty minimálních základních sazeb rozvrstvené dle typu poskytovatele.</a:t>
            </a:r>
          </a:p>
          <a:p>
            <a:pPr lvl="0" algn="just"/>
            <a:r>
              <a:rPr lang="cs-CZ" b="1" dirty="0" smtClean="0"/>
              <a:t>Valorizace Minimálních základních sazby</a:t>
            </a:r>
            <a:r>
              <a:rPr lang="cs-CZ" dirty="0" smtClean="0"/>
              <a:t> procentní navýšení odráží růst osobních nákladů, tj. minimálně 40% - 50% celkových nákladů ZZ.</a:t>
            </a:r>
          </a:p>
          <a:p>
            <a:pPr algn="just"/>
            <a:r>
              <a:rPr lang="cs-CZ" dirty="0" smtClean="0"/>
              <a:t>Navrhujeme definovat jednu základní sazbu a </a:t>
            </a:r>
            <a:r>
              <a:rPr lang="cs-CZ" b="1" dirty="0" smtClean="0"/>
              <a:t>diferenci v úrovni péče v centrech definovat jako příplatek k základní sazbě na zajištění vyšší úrovně péče v centru</a:t>
            </a:r>
            <a:r>
              <a:rPr lang="cs-CZ" dirty="0" smtClean="0"/>
              <a:t>. Současný text je chybně interpretován jako "nespravedlivý".</a:t>
            </a:r>
          </a:p>
          <a:p>
            <a:pPr lvl="0"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Případový paušál a vyrovnávací doplatek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785395"/>
          </a:xfrm>
        </p:spPr>
        <p:txBody>
          <a:bodyPr>
            <a:normAutofit lnSpcReduction="10000"/>
          </a:bodyPr>
          <a:lstStyle/>
          <a:p>
            <a:pPr marL="177800" lvl="0" indent="11113">
              <a:buNone/>
            </a:pPr>
            <a:r>
              <a:rPr lang="cs-CZ" dirty="0" smtClean="0"/>
              <a:t>Navrhujeme </a:t>
            </a:r>
            <a:r>
              <a:rPr lang="cs-CZ" b="1" dirty="0" smtClean="0"/>
              <a:t>zavedení vyrovnávacího doplatku</a:t>
            </a:r>
            <a:r>
              <a:rPr lang="cs-CZ" dirty="0" smtClean="0"/>
              <a:t> a vyrovnávací úhrady při nesplnění referenčního objemu péče a následném krácení CELK PU </a:t>
            </a:r>
            <a:r>
              <a:rPr lang="cs-CZ" baseline="-25000" dirty="0" smtClean="0"/>
              <a:t>drg,2018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b="1" i="1" dirty="0" smtClean="0">
                <a:solidFill>
                  <a:srgbClr val="0070C0"/>
                </a:solidFill>
              </a:rPr>
              <a:t>Výše vyrovnávacího doplatku: </a:t>
            </a:r>
            <a:r>
              <a:rPr lang="cs-CZ" dirty="0" smtClean="0"/>
              <a:t> </a:t>
            </a:r>
          </a:p>
          <a:p>
            <a:pPr indent="11113">
              <a:buNone/>
            </a:pPr>
            <a:r>
              <a:rPr lang="cs-CZ" i="1" dirty="0" smtClean="0"/>
              <a:t>VYRDOP</a:t>
            </a:r>
            <a:r>
              <a:rPr lang="cs-CZ" i="1" baseline="-25000" dirty="0" smtClean="0"/>
              <a:t>2020</a:t>
            </a:r>
            <a:r>
              <a:rPr lang="cs-CZ" i="1" dirty="0" smtClean="0"/>
              <a:t> = CELK PU </a:t>
            </a:r>
            <a:r>
              <a:rPr lang="cs-CZ" i="1" baseline="-25000" dirty="0" smtClean="0"/>
              <a:t>drg,2018</a:t>
            </a:r>
            <a:r>
              <a:rPr lang="cs-CZ" i="1" dirty="0" smtClean="0"/>
              <a:t> - Nárok (Konečná úhrada lůžkové péče - případový paušál 2018) - </a:t>
            </a:r>
            <a:r>
              <a:rPr lang="cs-CZ" b="1" i="1" dirty="0" smtClean="0"/>
              <a:t>Hnp </a:t>
            </a:r>
            <a:r>
              <a:rPr lang="cs-CZ" b="1" i="1" baseline="-25000" dirty="0" smtClean="0"/>
              <a:t>2018</a:t>
            </a:r>
            <a:r>
              <a:rPr lang="cs-CZ" i="1" dirty="0" smtClean="0"/>
              <a:t>. </a:t>
            </a:r>
          </a:p>
          <a:p>
            <a:pPr marL="176213" indent="11113" algn="just">
              <a:buNone/>
            </a:pPr>
            <a:r>
              <a:rPr lang="cs-CZ" dirty="0" smtClean="0"/>
              <a:t>Do výše doplatku by měla být hrazena v plné výši nadprodukce 2020 nad 100% referenčního objemu.</a:t>
            </a:r>
          </a:p>
          <a:p>
            <a:pPr>
              <a:buNone/>
            </a:pPr>
            <a:endParaRPr lang="cs-CZ" dirty="0" smtClean="0"/>
          </a:p>
          <a:p>
            <a:pPr lvl="0" algn="just"/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Úhrada pohotovostních služeb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Zvýšení platby za kód Výkonu 09563 Výkon ústavní pohotovostní služby z 200 Kč na 500 Kč.</a:t>
            </a:r>
          </a:p>
          <a:p>
            <a:pPr lvl="1"/>
            <a:r>
              <a:rPr lang="cs-CZ" dirty="0" smtClean="0"/>
              <a:t>Zavedení signálního kódu pro pacienty, kteří čerpají zdravotní služby k řešení chronických onemocnění, případně požadují ošetření v době dovolené svého PL.</a:t>
            </a:r>
          </a:p>
          <a:p>
            <a:pPr lvl="1"/>
            <a:r>
              <a:rPr lang="cs-CZ" dirty="0" smtClean="0"/>
              <a:t>Stanovení úhrad pro vysokoprahové urgentní příjmy. Dokončení pilotního projektu. Průměrně cca 30 mil. Kč na jeden vysokoprahový příjem. Celkem za systém 0,5 mld. Kč.</a:t>
            </a:r>
          </a:p>
          <a:p>
            <a:pPr lvl="1"/>
            <a:r>
              <a:rPr lang="cs-CZ" dirty="0" smtClean="0"/>
              <a:t>Stanovení poplatku za využití nízkoprahových urgentních příjmů.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28</a:t>
            </a:fld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Úhrada mimořádně nákladné péče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výjimečných případech navrhujeme v rámci hospitalizací zohlednění mimořádně nákladné péče. Zejména péče v traumacentrech nebo poskytnutí LP a PZT, která nejsou prokazatelně kalkulována ve vahách případů a současně přepočet materiálového outliera nepokrývá skutečné náklady.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29</a:t>
            </a:fld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F0"/>
                </a:solidFill>
              </a:rPr>
              <a:t>Výběr </a:t>
            </a:r>
            <a:r>
              <a:rPr lang="cs-CZ" b="1" dirty="0" smtClean="0">
                <a:solidFill>
                  <a:srgbClr val="00B0F0"/>
                </a:solidFill>
              </a:rPr>
              <a:t>pojistného 2015 – 2018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Výhled 2019 a 2020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</a:t>
            </a:fld>
            <a:endParaRPr lang="cs-CZ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86599"/>
              </p:ext>
            </p:extLst>
          </p:nvPr>
        </p:nvGraphicFramePr>
        <p:xfrm>
          <a:off x="563563" y="3803650"/>
          <a:ext cx="7845425" cy="777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Worksheet" r:id="rId3" imgW="8867753" imgH="571423" progId="Excel.Sheet.8">
                  <p:link updateAutomatic="1"/>
                </p:oleObj>
              </mc:Choice>
              <mc:Fallback>
                <p:oleObj name="Worksheet" r:id="rId3" imgW="8867753" imgH="571423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3803650"/>
                        <a:ext cx="7845425" cy="777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350468"/>
              </p:ext>
            </p:extLst>
          </p:nvPr>
        </p:nvGraphicFramePr>
        <p:xfrm>
          <a:off x="657224" y="4724400"/>
          <a:ext cx="7803207" cy="864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5" imgW="8801100" imgH="600075" progId="Excel.Sheet.8">
                  <p:link updateAutomatic="1"/>
                </p:oleObj>
              </mc:Choice>
              <mc:Fallback>
                <p:oleObj name="Worksheet" r:id="rId5" imgW="8801100" imgH="600075" progId="Excel.Sheet.8">
                  <p:link updateAutomatic="1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4" y="4724400"/>
                        <a:ext cx="7803207" cy="864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6428886"/>
              </p:ext>
            </p:extLst>
          </p:nvPr>
        </p:nvGraphicFramePr>
        <p:xfrm>
          <a:off x="755576" y="1340768"/>
          <a:ext cx="7920880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7" imgW="10172739" imgH="2771698" progId="Excel.Sheet.8">
                  <p:link updateAutomatic="1"/>
                </p:oleObj>
              </mc:Choice>
              <mc:Fallback>
                <p:oleObj name="Worksheet" r:id="rId7" imgW="10172739" imgH="2771698" progId="Excel.Sheet.8">
                  <p:link updateAutomatic="1"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340768"/>
                        <a:ext cx="7920880" cy="24482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6084168" y="2708920"/>
            <a:ext cx="864096" cy="5760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aoblený obdélník 8"/>
          <p:cNvSpPr/>
          <p:nvPr/>
        </p:nvSpPr>
        <p:spPr>
          <a:xfrm>
            <a:off x="7884368" y="2708920"/>
            <a:ext cx="792088" cy="576064"/>
          </a:xfrm>
          <a:prstGeom prst="roundRect">
            <a:avLst>
              <a:gd name="adj" fmla="val 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Regulace úhrad za případy hrazené případovým paušálem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lvl="1" indent="0" algn="just">
              <a:buNone/>
            </a:pPr>
            <a:endParaRPr lang="cs-CZ" dirty="0" smtClean="0"/>
          </a:p>
          <a:p>
            <a:pPr marL="354013" lvl="1" indent="0" algn="just">
              <a:buNone/>
            </a:pPr>
            <a:r>
              <a:rPr lang="cs-CZ" dirty="0" smtClean="0"/>
              <a:t>Navrhujeme zjednodušení výpočtu regulace ve vzorci pro výpočet změny produkce. </a:t>
            </a:r>
            <a:r>
              <a:rPr lang="cs-CZ" b="1" dirty="0" smtClean="0"/>
              <a:t>Vidíme jako nadbytečnou regulaci I </a:t>
            </a:r>
            <a:r>
              <a:rPr lang="cs-CZ" b="1" baseline="-25000" dirty="0" smtClean="0"/>
              <a:t>GUP </a:t>
            </a:r>
            <a:r>
              <a:rPr lang="cs-CZ" baseline="-25000" dirty="0" smtClean="0"/>
              <a:t>. </a:t>
            </a:r>
            <a:r>
              <a:rPr lang="cs-CZ" dirty="0" smtClean="0"/>
              <a:t>Do vzorce pro výpočet I</a:t>
            </a:r>
            <a:r>
              <a:rPr lang="cs-CZ" baseline="-25000" dirty="0" smtClean="0"/>
              <a:t>ZP</a:t>
            </a:r>
            <a:r>
              <a:rPr lang="cs-CZ" dirty="0" smtClean="0"/>
              <a:t> vstupuje proměnná CM </a:t>
            </a:r>
            <a:r>
              <a:rPr lang="cs-CZ" baseline="-25000" dirty="0" smtClean="0"/>
              <a:t>red</a:t>
            </a:r>
            <a:r>
              <a:rPr lang="cs-CZ" dirty="0" smtClean="0"/>
              <a:t>, která je již regulována změnou počtu případů. Regulace na unikátní hospitalizované pacienty je nadbytečná. Cílem je zjednodušení výpočtových algoritmů.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30</a:t>
            </a:fld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Úhrada vyčleněná z úhrady formou případovým paušálem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6213" lvl="0" indent="1588">
              <a:buNone/>
            </a:pPr>
            <a:r>
              <a:rPr lang="cs-CZ" dirty="0" smtClean="0"/>
              <a:t>Navrhujeme </a:t>
            </a:r>
            <a:r>
              <a:rPr lang="cs-CZ" b="1" dirty="0" smtClean="0"/>
              <a:t>doplnění Přílohy č. 13 </a:t>
            </a:r>
            <a:r>
              <a:rPr lang="cs-CZ" dirty="0" smtClean="0"/>
              <a:t>o baze vztahující se k transplantacím. Současné ocenění při aplikaci IR DRG nepokrývá náklady na bazí: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   	0003* 	ALLOGENNÍ TRANSPLANTACE KOSTNÍ DŘENĚ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	0014*	AUTOLOGNÍ TRANSPLANTACE KOSTNÍ DŘENĚ</a:t>
            </a:r>
          </a:p>
          <a:p>
            <a:pPr>
              <a:buNone/>
            </a:pPr>
            <a:r>
              <a:rPr lang="cs-CZ" dirty="0" smtClean="0">
                <a:solidFill>
                  <a:srgbClr val="0070C0"/>
                </a:solidFill>
              </a:rPr>
              <a:t>	1101* 	TRANSPLANTACE LEDVIN</a:t>
            </a:r>
          </a:p>
          <a:p>
            <a:pPr>
              <a:buNone/>
            </a:pPr>
            <a:endParaRPr lang="cs-CZ" dirty="0" smtClean="0"/>
          </a:p>
          <a:p>
            <a:pPr lvl="0">
              <a:buNone/>
            </a:pPr>
            <a:r>
              <a:rPr lang="cs-CZ" dirty="0" smtClean="0"/>
              <a:t>    Navrhujeme u bazí z MDC 15 -  Péče o novorozence hradit významně nákladnou péči spojenou s péči o novorozence s vrozenými vadami. Tuto péči nelze indikovat neoprávněně.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31</a:t>
            </a:fld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Ambulantní složka úhrady - bonifikace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0000" lnSpcReduction="20000"/>
          </a:bodyPr>
          <a:lstStyle/>
          <a:p>
            <a:pPr marL="176213" lvl="0" indent="1588">
              <a:buNone/>
            </a:pPr>
            <a:r>
              <a:rPr lang="cs-CZ" b="1" dirty="0" smtClean="0"/>
              <a:t>Navrhujeme změnu v bonifikace pohotovosti BON 16/7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 algn="just"/>
            <a:r>
              <a:rPr lang="cs-CZ" dirty="0" smtClean="0">
                <a:solidFill>
                  <a:srgbClr val="0070C0"/>
                </a:solidFill>
              </a:rPr>
              <a:t>navrhujeme ji nahradit BON 7, která nabývá </a:t>
            </a:r>
            <a:r>
              <a:rPr lang="cs-CZ" b="1" i="1" dirty="0" smtClean="0">
                <a:solidFill>
                  <a:srgbClr val="0070C0"/>
                </a:solidFill>
              </a:rPr>
              <a:t>hodnoty 0,05 Kč</a:t>
            </a:r>
            <a:r>
              <a:rPr lang="cs-CZ" dirty="0" smtClean="0">
                <a:solidFill>
                  <a:srgbClr val="0070C0"/>
                </a:solidFill>
              </a:rPr>
              <a:t> v případě shodný dle ÚV 2019 a </a:t>
            </a:r>
            <a:r>
              <a:rPr lang="cs-CZ" b="1" i="1" dirty="0" smtClean="0">
                <a:solidFill>
                  <a:srgbClr val="0070C0"/>
                </a:solidFill>
              </a:rPr>
              <a:t>hodnoty 0,10 Kč</a:t>
            </a:r>
            <a:r>
              <a:rPr lang="cs-CZ" dirty="0" smtClean="0">
                <a:solidFill>
                  <a:srgbClr val="0070C0"/>
                </a:solidFill>
              </a:rPr>
              <a:t> v případě, že poskytovatele poskytoval v hodnoceném období nepřetržitou péči alespoň </a:t>
            </a:r>
            <a:r>
              <a:rPr lang="cs-CZ" b="1" dirty="0" smtClean="0">
                <a:solidFill>
                  <a:srgbClr val="0070C0"/>
                </a:solidFill>
              </a:rPr>
              <a:t>24 hodin denně a 7 dní v týdnu</a:t>
            </a:r>
            <a:r>
              <a:rPr lang="cs-CZ" dirty="0" smtClean="0">
                <a:solidFill>
                  <a:srgbClr val="0070C0"/>
                </a:solidFill>
              </a:rPr>
              <a:t> alespoň na jednom pracovišti v laboratoři a zároveň alespoň na jednom radiodiagnostickém pracovišti </a:t>
            </a:r>
            <a:r>
              <a:rPr lang="cs-CZ" b="1" dirty="0" smtClean="0">
                <a:solidFill>
                  <a:srgbClr val="0070C0"/>
                </a:solidFill>
              </a:rPr>
              <a:t>nebo</a:t>
            </a:r>
            <a:r>
              <a:rPr lang="cs-CZ" dirty="0" smtClean="0">
                <a:solidFill>
                  <a:srgbClr val="0070C0"/>
                </a:solidFill>
              </a:rPr>
              <a:t> v případě, že poskytovatel poskytoval v hodnoceném období nepřetržitou péči alespoň 16 hodin denně 7 dní v týdnu </a:t>
            </a:r>
            <a:r>
              <a:rPr lang="cs-CZ" b="1" dirty="0" smtClean="0">
                <a:solidFill>
                  <a:srgbClr val="0070C0"/>
                </a:solidFill>
              </a:rPr>
              <a:t>minimálně na 3 pracovištích v laboratoři</a:t>
            </a:r>
            <a:r>
              <a:rPr lang="cs-CZ" dirty="0" smtClean="0">
                <a:solidFill>
                  <a:srgbClr val="0070C0"/>
                </a:solidFill>
              </a:rPr>
              <a:t> a zároveň na jednom radiodiagnostickém pracovišti, a hodnoty 0 v ostatních případech.</a:t>
            </a:r>
            <a:endParaRPr lang="cs-CZ" dirty="0" smtClean="0"/>
          </a:p>
          <a:p>
            <a:pPr lvl="0"/>
            <a:r>
              <a:rPr lang="cs-CZ" dirty="0" smtClean="0"/>
              <a:t> Navrhujeme povýšit referenční úhradu o bonifikační příplatky tak, aby pohotovostí služby byly skutečně proplaceny ze strany ZP: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 algn="just">
              <a:buNone/>
            </a:pPr>
            <a:endParaRPr lang="cs-CZ" dirty="0" smtClean="0"/>
          </a:p>
          <a:p>
            <a:pPr algn="just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32</a:t>
            </a:fld>
            <a:endParaRPr lang="cs-CZ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3728" y="5661248"/>
            <a:ext cx="4824536" cy="504056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84213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Ambulantní složka úhrady – extramurální neuhrazená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cs-CZ" dirty="0" smtClean="0"/>
              <a:t>    </a:t>
            </a:r>
            <a:r>
              <a:rPr lang="cs-CZ" dirty="0" smtClean="0">
                <a:solidFill>
                  <a:srgbClr val="0070C0"/>
                </a:solidFill>
              </a:rPr>
              <a:t>Navrhujeme zahrnout do ambulantní složky úhradu péče indikované OL při hospitalizaci, která je "poskytnuta" bezprostředně po ukončení hospitalizace </a:t>
            </a:r>
          </a:p>
          <a:p>
            <a:r>
              <a:rPr lang="cs-CZ" dirty="0" smtClean="0"/>
              <a:t>    10 dní - laboratorní výsledky např. histologie signální </a:t>
            </a:r>
            <a:r>
              <a:rPr lang="cs-CZ" i="1" dirty="0" smtClean="0"/>
              <a:t>kód kontrolní laboratorní vyšetření související s</a:t>
            </a:r>
            <a:r>
              <a:rPr lang="cs-CZ" dirty="0" smtClean="0"/>
              <a:t> </a:t>
            </a:r>
            <a:r>
              <a:rPr lang="cs-CZ" i="1" dirty="0" smtClean="0"/>
              <a:t>hospitalizací</a:t>
            </a:r>
            <a:r>
              <a:rPr lang="cs-CZ" dirty="0" smtClean="0"/>
              <a:t>; </a:t>
            </a:r>
          </a:p>
          <a:p>
            <a:r>
              <a:rPr lang="cs-CZ" dirty="0" smtClean="0"/>
              <a:t>   6 týdnů pro plánované výkony odb 809 s možností zavedení signálního kódu </a:t>
            </a:r>
            <a:r>
              <a:rPr lang="cs-CZ" i="1" dirty="0" smtClean="0"/>
              <a:t>kontrolní vyšetření zobrazovací metodou související s hospitalizací</a:t>
            </a:r>
            <a:r>
              <a:rPr lang="cs-CZ" dirty="0" smtClean="0"/>
              <a:t>).</a:t>
            </a:r>
          </a:p>
          <a:p>
            <a:r>
              <a:rPr lang="cs-CZ" dirty="0" smtClean="0"/>
              <a:t> Podmínka úhrady: vyšetření provádí a vyhodnocuje ZZ, kde byl pacient hospitalizován.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33</a:t>
            </a:fld>
            <a:endParaRPr lang="cs-CZ" dirty="0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84213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Regulace preskripce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55000" lnSpcReduction="20000"/>
          </a:bodyPr>
          <a:lstStyle/>
          <a:p>
            <a:pPr lvl="0"/>
            <a:endParaRPr lang="cs-CZ" dirty="0" smtClean="0"/>
          </a:p>
          <a:p>
            <a:pPr lvl="0"/>
            <a:r>
              <a:rPr lang="cs-CZ" dirty="0" smtClean="0"/>
              <a:t>Zohlednění dopadu vstupu nových PZT na poukaz v důsledku novely zákona č.48/Sb. o veřejném zdravotním pojištění a zavedení kategorizačních stromů pro zařazování nových PZT.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Zohlednění (vyjmutí z regulace) významných skupin LP a PZT, </a:t>
            </a:r>
            <a:r>
              <a:rPr lang="cs-CZ" b="1" dirty="0" smtClean="0"/>
              <a:t>které nově získaly</a:t>
            </a:r>
            <a:r>
              <a:rPr lang="cs-CZ" dirty="0" smtClean="0"/>
              <a:t> </a:t>
            </a:r>
            <a:r>
              <a:rPr lang="cs-CZ" b="1" dirty="0" smtClean="0"/>
              <a:t>úhradu z veřejného zdravotního pojištění</a:t>
            </a:r>
            <a:r>
              <a:rPr lang="cs-CZ" dirty="0" smtClean="0"/>
              <a:t>, resp. se jejich úhrada z v.z.p. se významně rozšířila (příkladem jsou např. čidla pro kontinuální monitoring glykemie)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Preskripce psychiatrie</a:t>
            </a:r>
            <a:r>
              <a:rPr lang="cs-CZ" dirty="0" smtClean="0"/>
              <a:t>  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pPr lvl="0"/>
            <a:r>
              <a:rPr lang="cs-CZ" dirty="0" smtClean="0"/>
              <a:t>Mimo regulaci preskripce zahrnout vedle stávajících skupin LP i LP předepsané v odbornostech 305 (psychiatrie), 306 (dětská a dorostová psychiatrie), 308 (návykové nemoci) a 309 (sexuologie). Tím bude zajištěna relace na úhradu vlastních výkonů a ZULP v ambulantním segmentu u těchto odborností (stojí mimo ambulantní paušál).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34</a:t>
            </a:fld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Příloha č. 14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Příloha č. 14 – doplnění o nové molekuly (ATC) pro léčbu hemofilie  LP HEMLIBRA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35</a:t>
            </a:fld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Podpora nemocnic, které patří do kritické infrastruktury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Zohlednit provozování vysokoprahových příjmů.</a:t>
            </a:r>
          </a:p>
          <a:p>
            <a:r>
              <a:rPr lang="cs-CZ" dirty="0" smtClean="0"/>
              <a:t>Podpora robotické chirurgie.</a:t>
            </a:r>
          </a:p>
          <a:p>
            <a:r>
              <a:rPr lang="cs-CZ" dirty="0" smtClean="0"/>
              <a:t>Podpora nákladné dětské péče.</a:t>
            </a:r>
          </a:p>
          <a:p>
            <a:r>
              <a:rPr lang="cs-CZ" dirty="0" smtClean="0"/>
              <a:t>Podpora cerebrovaskulárních center – léčby CMP.</a:t>
            </a:r>
          </a:p>
          <a:p>
            <a:r>
              <a:rPr lang="cs-CZ" dirty="0" smtClean="0"/>
              <a:t>Úhrada mimořádně nákladné medicíny.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36</a:t>
            </a:fld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Rozvoj a spolupráce na  nových programech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Nové výkony hradit v případech nadprodukce mimo paušální úhrady.</a:t>
            </a:r>
          </a:p>
          <a:p>
            <a:r>
              <a:rPr lang="cs-CZ" dirty="0" smtClean="0"/>
              <a:t>Podpora moderní medicíny. </a:t>
            </a:r>
          </a:p>
          <a:p>
            <a:r>
              <a:rPr lang="cs-CZ" dirty="0" smtClean="0"/>
              <a:t>Inovativní léčivé přípravky. </a:t>
            </a:r>
          </a:p>
          <a:p>
            <a:r>
              <a:rPr lang="cs-CZ" dirty="0" smtClean="0"/>
              <a:t>Léčba vzácných onemocnění.</a:t>
            </a:r>
          </a:p>
          <a:p>
            <a:r>
              <a:rPr lang="cs-CZ" dirty="0" smtClean="0"/>
              <a:t>Genová terapie  - dětská terapie léčby ALL (akutní lymfoblastická leukemie)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37</a:t>
            </a:fld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B0F0"/>
                </a:solidFill>
              </a:rPr>
              <a:t>Děkuji za pozornost.</a:t>
            </a:r>
            <a:endParaRPr lang="cs-CZ" sz="2800" b="1" dirty="0">
              <a:solidFill>
                <a:srgbClr val="00B0F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38</a:t>
            </a:fld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Tržní podíly r.  2010 a r. 2013</a:t>
            </a:r>
            <a:br>
              <a:rPr lang="cs-CZ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1"/>
          <p:cNvGraphicFramePr>
            <a:graphicFrameLocks/>
          </p:cNvGraphicFramePr>
          <p:nvPr/>
        </p:nvGraphicFramePr>
        <p:xfrm>
          <a:off x="467545" y="1628800"/>
          <a:ext cx="403244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1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Tržní podíly r.  2018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Tržní podíly segmentů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>
                <a:solidFill>
                  <a:srgbClr val="0070C0"/>
                </a:solidFill>
              </a:rPr>
              <a:t>r. 2010 až r.2018 (zdroj AK DŘ březen 2019 )</a:t>
            </a:r>
            <a:endParaRPr lang="cs-CZ" sz="31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9619" y="2101276"/>
            <a:ext cx="7104762" cy="352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877272"/>
            <a:ext cx="8424936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Segment akutní péče bez </a:t>
            </a:r>
            <a:r>
              <a:rPr lang="cs-CZ" sz="3200" dirty="0" err="1" smtClean="0">
                <a:solidFill>
                  <a:srgbClr val="FF0000"/>
                </a:solidFill>
              </a:rPr>
              <a:t>centrových</a:t>
            </a:r>
            <a:r>
              <a:rPr lang="cs-CZ" sz="3200" dirty="0" smtClean="0">
                <a:solidFill>
                  <a:srgbClr val="FF0000"/>
                </a:solidFill>
              </a:rPr>
              <a:t> léků </a:t>
            </a:r>
            <a:br>
              <a:rPr lang="cs-CZ" sz="3200" dirty="0" smtClean="0">
                <a:solidFill>
                  <a:srgbClr val="FF0000"/>
                </a:solidFill>
              </a:rPr>
            </a:br>
            <a:r>
              <a:rPr lang="cs-CZ" sz="3200" dirty="0" smtClean="0">
                <a:solidFill>
                  <a:srgbClr val="0070C0"/>
                </a:solidFill>
              </a:rPr>
              <a:t>r. 2010 až r.2018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2400" dirty="0" smtClean="0">
                <a:solidFill>
                  <a:srgbClr val="00B0F0"/>
                </a:solidFill>
              </a:rPr>
              <a:t>Překvapení : tempo růstu </a:t>
            </a:r>
            <a:r>
              <a:rPr lang="cs-CZ" sz="2400" dirty="0" smtClean="0">
                <a:solidFill>
                  <a:srgbClr val="FF0000"/>
                </a:solidFill>
              </a:rPr>
              <a:t>r.2018 proti 2010 je nižší </a:t>
            </a:r>
            <a:r>
              <a:rPr lang="cs-CZ" sz="2400" dirty="0" smtClean="0">
                <a:solidFill>
                  <a:srgbClr val="00B0F0"/>
                </a:solidFill>
              </a:rPr>
              <a:t>než r.2018 proti 2013 !!!</a:t>
            </a:r>
            <a:endParaRPr lang="cs-CZ" sz="2400" dirty="0">
              <a:solidFill>
                <a:srgbClr val="00B0F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96952"/>
            <a:ext cx="9144000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rgbClr val="00B0F0"/>
                </a:solidFill>
              </a:rPr>
              <a:t>Diskuse k příjmům roku 2018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8</a:t>
            </a:fld>
            <a:endParaRPr lang="cs-CZ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388608"/>
              </p:ext>
            </p:extLst>
          </p:nvPr>
        </p:nvGraphicFramePr>
        <p:xfrm>
          <a:off x="611561" y="1844824"/>
          <a:ext cx="4104456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4981668" imgH="1943216" progId="Excel.Sheet.8">
                  <p:link updateAutomatic="1"/>
                </p:oleObj>
              </mc:Choice>
              <mc:Fallback>
                <p:oleObj name="Worksheet" r:id="rId3" imgW="4981668" imgH="1943216" progId="Excel.Sheet.8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1" y="1844824"/>
                        <a:ext cx="4104456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83568" y="1268760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Data MFČR 2018</a:t>
            </a:r>
            <a:endParaRPr lang="cs-CZ" dirty="0">
              <a:solidFill>
                <a:srgbClr val="FF0000"/>
              </a:solidFill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602502"/>
              </p:ext>
            </p:extLst>
          </p:nvPr>
        </p:nvGraphicFramePr>
        <p:xfrm>
          <a:off x="5220072" y="1916832"/>
          <a:ext cx="3312368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Worksheet" r:id="rId5" imgW="3171796" imgH="1943216" progId="Excel.Sheet.8">
                  <p:link updateAutomatic="1"/>
                </p:oleObj>
              </mc:Choice>
              <mc:Fallback>
                <p:oleObj name="Worksheet" r:id="rId5" imgW="3171796" imgH="1943216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916832"/>
                        <a:ext cx="3312368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577058"/>
              </p:ext>
            </p:extLst>
          </p:nvPr>
        </p:nvGraphicFramePr>
        <p:xfrm>
          <a:off x="2627784" y="4149080"/>
          <a:ext cx="3888432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Worksheet" r:id="rId7" imgW="2686069" imgH="1409636" progId="Excel.Sheet.8">
                  <p:link updateAutomatic="1"/>
                </p:oleObj>
              </mc:Choice>
              <mc:Fallback>
                <p:oleObj name="Worksheet" r:id="rId7" imgW="2686069" imgH="1409636" progId="Excel.Sheet.8">
                  <p:link updateAutomatic="1"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149080"/>
                        <a:ext cx="3888432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220072" y="126876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Data AK ZP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4365104"/>
            <a:ext cx="2016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Vysvětlení rozdílných položek: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6 ,280 mld. Kč</a:t>
            </a:r>
          </a:p>
          <a:p>
            <a:r>
              <a:rPr lang="cs-CZ" u="sng" dirty="0" smtClean="0">
                <a:solidFill>
                  <a:srgbClr val="FF0000"/>
                </a:solidFill>
              </a:rPr>
              <a:t>1 , 635 mld.  Kč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7, 915 mld. Kč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/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Méně optimistické změny salda mezi příjmy a výdaji 2019 a 2020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 smtClean="0"/>
              <a:t>26.3.2019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BB3EF-B47B-4BA3-B2BD-1BAA648979E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1700808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Salda výběru v.z.p.  a změny výše příjmů</a:t>
            </a:r>
            <a:endParaRPr lang="cs-CZ" b="1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2242285"/>
              </p:ext>
            </p:extLst>
          </p:nvPr>
        </p:nvGraphicFramePr>
        <p:xfrm>
          <a:off x="604838" y="2095500"/>
          <a:ext cx="7934325" cy="334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7934347" imgH="2667090" progId="Excel.Sheet.8">
                  <p:link updateAutomatic="1"/>
                </p:oleObj>
              </mc:Choice>
              <mc:Fallback>
                <p:oleObj name="Worksheet" r:id="rId3" imgW="7934347" imgH="2667090" progId="Excel.Sheet.8">
                  <p:link updateAutomatic="1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838" y="2095500"/>
                        <a:ext cx="7934325" cy="3349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</TotalTime>
  <Words>1304</Words>
  <Application>Microsoft Office PowerPoint</Application>
  <PresentationFormat>Předvádění na obrazovce (4:3)</PresentationFormat>
  <Paragraphs>233</Paragraphs>
  <Slides>38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Propojení</vt:lpstr>
      </vt:variant>
      <vt:variant>
        <vt:i4>17</vt:i4>
      </vt:variant>
      <vt:variant>
        <vt:lpstr>Nadpisy snímků</vt:lpstr>
      </vt:variant>
      <vt:variant>
        <vt:i4>38</vt:i4>
      </vt:variant>
    </vt:vector>
  </HeadingPairs>
  <TitlesOfParts>
    <vt:vector size="56" baseType="lpstr">
      <vt:lpstr>Motiv sady Office</vt:lpstr>
      <vt:lpstr>C:\Users\koudelkova48168\Documents\ÚV 2020\Odhady výdajů a příjmů pro rok 2020.xlsx!odhad  2020!R35C1:R37C8</vt:lpstr>
      <vt:lpstr>C:\Users\koudelkova48168\Documents\ÚV 2020\Odhady výdajů a příjmů pro rok 2020.xlsx!odhad  2020!R39C1:R41C8</vt:lpstr>
      <vt:lpstr>C:\Users\koudelkova48168\Documents\ÚV 2020\Odhady výdajů a příjmů pro rok 2020.xlsx!odhad  2020 (2)!R43C1:R56C8</vt:lpstr>
      <vt:lpstr>C:\Users\koudelkova48168\Documents\ÚV 2020\Odhady výdajů a příjmů pro rok 2020.xlsx!MZ CF!R7C1:R16C4</vt:lpstr>
      <vt:lpstr>C:\Users\koudelkova48168\Documents\ÚV 2020\Odhady výdajů a příjmů pro rok 2020.xlsx!MZ CF!R7C6:R16C7</vt:lpstr>
      <vt:lpstr>C:\Users\koudelkova48168\Documents\ÚV 2020\Odhady výdajů a příjmů pro rok 2020.xlsx!MZ CF!R20C3:R26C5</vt:lpstr>
      <vt:lpstr>C:\Users\koudelkova48168\Documents\ÚV 2020\Odhady výdajů a příjmů pro rok 2020.xlsx!odhad  2020 (2)!R70C1:R78C6</vt:lpstr>
      <vt:lpstr>C:\Users\koudelkova48168\Documents\ÚV 2020\Odhady výdajů a příjmů pro rok 2020.xlsx!odhad  2020!R82C1:R90C6</vt:lpstr>
      <vt:lpstr>C:\Users\koudelkova48168\Documents\ÚV 2020\Odhady výdajů a příjmů pro rok 2020.xlsx!odhad  2020!R92C1:R98C5</vt:lpstr>
      <vt:lpstr>C:\Users\koudelkova48168\Documents\ÚV 2020\Odhady výdajů a příjmů pro rok 2020.xlsx!odhad  2020!R102C1:R105C3</vt:lpstr>
      <vt:lpstr>C:\Users\koudelkova48168\Documents\ÚV 2020\Odhady výdajů a příjmů pro rok 2020.xlsx!nemo 2020!R2C1:R8C12</vt:lpstr>
      <vt:lpstr>C:\Users\koudelkova48168\Documents\ÚV 2020\Odhady výdajů a příjmů pro rok 2020.xlsx!nemo 2020!R9C1:R15C12</vt:lpstr>
      <vt:lpstr>C:\Users\koudelkova48168\Documents\ÚV 2020\Odhady výdajů a příjmů pro rok 2020.xlsx!nemo 2020!R17C1:R24C12</vt:lpstr>
      <vt:lpstr>C:\Users\koudelkova48168\Documents\ÚV 2020\Odhady výdajů a příjmů pro rok 2020.xlsx!OsN 2019!R5C1:R19C3</vt:lpstr>
      <vt:lpstr>C:\Users\koudelkova48168\Documents\ÚV 2020\Odhady výdajů a příjmů pro rok 2020.xlsx!OsN 2019!R9C8:R19C10</vt:lpstr>
      <vt:lpstr>C:\Users\koudelkova48168\Documents\ÚV 2020\Odhady výdajů a příjmů pro rok 2020.xlsx!OsN 2019!R22C1:R32C3</vt:lpstr>
      <vt:lpstr>C:\Users\koudelkova48168\Documents\ÚV 2020\Odhady výdajů a příjmů pro rok 2020.xlsx!OsN 2019!R9C14:R19C15</vt:lpstr>
      <vt:lpstr>Dohodovací řízení k úhradám akutní péče 2020</vt:lpstr>
      <vt:lpstr>Tržní podíly</vt:lpstr>
      <vt:lpstr>Výběr pojistného 2015 – 2018 Výhled 2019 a 2020</vt:lpstr>
      <vt:lpstr>Tržní podíly r.  2010 a r. 2013 </vt:lpstr>
      <vt:lpstr>Tržní podíly r.  2018</vt:lpstr>
      <vt:lpstr>Tržní podíly segmentů  r. 2010 až r.2018 (zdroj AK DŘ březen 2019 )</vt:lpstr>
      <vt:lpstr>Segment akutní péče bez centrových léků  r. 2010 až r.2018  Překvapení : tempo růstu r.2018 proti 2010 je nižší než r.2018 proti 2013 !!!</vt:lpstr>
      <vt:lpstr>Diskuse k příjmům roku 2018</vt:lpstr>
      <vt:lpstr> Méně optimistické změny salda mezi příjmy a výdaji 2019 a 2020 </vt:lpstr>
      <vt:lpstr> Úpravy kumulovaného salda o příděly do plánovaných příjmů </vt:lpstr>
      <vt:lpstr> Návrh na sjednocení tempa růstu příjmů a výdajů 3 </vt:lpstr>
      <vt:lpstr>Podíl nemocnic na celkových výdajích 2018</vt:lpstr>
      <vt:lpstr>Příjmy nemocnice</vt:lpstr>
      <vt:lpstr>Příjmy nemocnice bez center</vt:lpstr>
      <vt:lpstr>Nedostatečné příjmy roku 2019 nemocnice ANČR</vt:lpstr>
      <vt:lpstr>Pozitivní dopady zvýšení osobních nákladů</vt:lpstr>
      <vt:lpstr>Negativní dopady zvýšení osobních nákladů</vt:lpstr>
      <vt:lpstr>Návrh položek hrazených před rozdělením do segmentů úhrad</vt:lpstr>
      <vt:lpstr>Obecná ujednání pro úhrady roku 2020</vt:lpstr>
      <vt:lpstr>Referenční období a příplatky za směnnost</vt:lpstr>
      <vt:lpstr>CZ DRG a úhrady</vt:lpstr>
      <vt:lpstr>Růst úhrad a rezervy v.z.p</vt:lpstr>
      <vt:lpstr>Centrová péče</vt:lpstr>
      <vt:lpstr>Centrová péče 1</vt:lpstr>
      <vt:lpstr>Centrová péče 2</vt:lpstr>
      <vt:lpstr>Případový paušál</vt:lpstr>
      <vt:lpstr>Případový paušál a vyrovnávací doplatek</vt:lpstr>
      <vt:lpstr>Úhrada pohotovostních služeb</vt:lpstr>
      <vt:lpstr>Úhrada mimořádně nákladné péče</vt:lpstr>
      <vt:lpstr>Regulace úhrad za případy hrazené případovým paušálem</vt:lpstr>
      <vt:lpstr>Úhrada vyčleněná z úhrady formou případovým paušálem</vt:lpstr>
      <vt:lpstr>Ambulantní složka úhrady - bonifikace</vt:lpstr>
      <vt:lpstr>Ambulantní složka úhrady – extramurální neuhrazená péče</vt:lpstr>
      <vt:lpstr>Regulace preskripce</vt:lpstr>
      <vt:lpstr>Příloha č. 14</vt:lpstr>
      <vt:lpstr>Podpora nemocnic, které patří do kritické infrastruktury státu</vt:lpstr>
      <vt:lpstr>Rozvoj a spolupráce na  nových programech</vt:lpstr>
      <vt:lpstr>Prezentace aplikace PowerPoint</vt:lpstr>
    </vt:vector>
  </TitlesOfParts>
  <Company>FN Motol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Dohodovací řízení k úhradám akutní péče 2019</dc:title>
  <dc:creator>koudelkova48168</dc:creator>
  <cp:lastModifiedBy>Jiří Mrázek</cp:lastModifiedBy>
  <cp:revision>98</cp:revision>
  <dcterms:created xsi:type="dcterms:W3CDTF">2019-03-22T10:26:43Z</dcterms:created>
  <dcterms:modified xsi:type="dcterms:W3CDTF">2019-04-04T14:07:35Z</dcterms:modified>
</cp:coreProperties>
</file>