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  <p:sldMasterId id="2147483686" r:id="rId5"/>
  </p:sldMasterIdLst>
  <p:notesMasterIdLst>
    <p:notesMasterId r:id="rId13"/>
  </p:notesMasterIdLst>
  <p:sldIdLst>
    <p:sldId id="260" r:id="rId6"/>
    <p:sldId id="310" r:id="rId7"/>
    <p:sldId id="303" r:id="rId8"/>
    <p:sldId id="304" r:id="rId9"/>
    <p:sldId id="306" r:id="rId10"/>
    <p:sldId id="308" r:id="rId11"/>
    <p:sldId id="309" r:id="rId12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87" d="100"/>
          <a:sy n="87" d="100"/>
        </p:scale>
        <p:origin x="-744" y="-7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74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1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3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9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4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5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27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34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62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72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7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95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8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4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18572"/>
            <a:ext cx="10363200" cy="2589777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následná lůžková péče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2019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5563388"/>
            <a:ext cx="3219450" cy="1751812"/>
          </a:xfrm>
          <a:prstGeom prst="rect">
            <a:avLst/>
          </a:prstGeom>
        </p:spPr>
        <p:txBody>
          <a:bodyPr vert="horz" lIns="118894" tIns="59446" rIns="118894" bIns="59446" rtlCol="0" anchor="b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91350" y="5583226"/>
            <a:ext cx="4286250" cy="1751812"/>
          </a:xfrm>
          <a:prstGeom prst="rect">
            <a:avLst/>
          </a:prstGeom>
        </p:spPr>
        <p:txBody>
          <a:bodyPr vert="horz" lIns="118894" tIns="59446" rIns="118894" bIns="59446" rtlCol="0" anchor="b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2836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 mil. Kč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04" y="2435224"/>
            <a:ext cx="10194796" cy="418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bez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6" y="1981654"/>
            <a:ext cx="9545744" cy="59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včetně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025460"/>
            <a:ext cx="9603518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2" y="708477"/>
            <a:ext cx="10347197" cy="16428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následná lůžková péče, dlouhodobá lůžková péče, </a:t>
            </a:r>
            <a:r>
              <a:rPr lang="cs-CZ" sz="3600" dirty="0" smtClean="0">
                <a:solidFill>
                  <a:schemeClr val="bg1"/>
                </a:solidFill>
              </a:rPr>
              <a:t>péče </a:t>
            </a:r>
            <a:r>
              <a:rPr lang="cs-CZ" sz="3600" dirty="0">
                <a:solidFill>
                  <a:schemeClr val="bg1"/>
                </a:solidFill>
              </a:rPr>
              <a:t>ošetřovacího dne 00005 </a:t>
            </a:r>
            <a:r>
              <a:rPr lang="cs-CZ" sz="3600" dirty="0" smtClean="0">
                <a:solidFill>
                  <a:schemeClr val="bg1"/>
                </a:solidFill>
              </a:rPr>
              <a:t>a </a:t>
            </a:r>
            <a:r>
              <a:rPr lang="cs-CZ" sz="3600" dirty="0">
                <a:solidFill>
                  <a:schemeClr val="bg1"/>
                </a:solidFill>
              </a:rPr>
              <a:t>zvláštní lůžková péče hospicového typu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9002" y="2904252"/>
            <a:ext cx="105104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0" lvl="1" indent="-514350">
              <a:buAutoNum type="alphaLcParenR"/>
            </a:pPr>
            <a:r>
              <a:rPr lang="cs-CZ" sz="2400" dirty="0"/>
              <a:t>Úhrada formou PSOD</a:t>
            </a:r>
          </a:p>
          <a:p>
            <a:pPr marL="603250" lvl="1" indent="-514350">
              <a:buAutoNum type="alphaLcParenR"/>
            </a:pPr>
            <a:r>
              <a:rPr lang="cs-CZ" sz="2400" dirty="0"/>
              <a:t>PSOD   - samostatně pro každý typ OD a kategorii pacienta </a:t>
            </a:r>
          </a:p>
          <a:p>
            <a:pPr marL="88900" lvl="1" indent="1349375">
              <a:buNone/>
            </a:pPr>
            <a:r>
              <a:rPr lang="cs-CZ" sz="2400" dirty="0"/>
              <a:t> - </a:t>
            </a:r>
            <a:r>
              <a:rPr lang="cs-CZ" sz="2400" dirty="0" smtClean="0"/>
              <a:t>dvě sazby v závislosti na dosažených kvalitativních kritériích (kvalita a 	           dostupnost personálu, kvalita prostředí – vybavenost)</a:t>
            </a:r>
            <a:endParaRPr lang="cs-CZ" sz="2400" dirty="0"/>
          </a:p>
          <a:p>
            <a:pPr marL="88900" lvl="1" indent="1349375">
              <a:buNone/>
            </a:pPr>
            <a:r>
              <a:rPr lang="cs-CZ" sz="2400" dirty="0"/>
              <a:t> </a:t>
            </a:r>
          </a:p>
          <a:p>
            <a:r>
              <a:rPr lang="cs-CZ" sz="2400" dirty="0"/>
              <a:t> </a:t>
            </a:r>
          </a:p>
          <a:p>
            <a:pPr marL="603250" lvl="1" indent="-514350">
              <a:buAutoNum type="alphaLcParenR" startAt="3"/>
              <a:tabLst>
                <a:tab pos="534988" algn="l"/>
              </a:tabLst>
            </a:pPr>
            <a:r>
              <a:rPr lang="cs-CZ" sz="2400" dirty="0"/>
              <a:t>PSOD zahrnuje </a:t>
            </a:r>
          </a:p>
          <a:p>
            <a:pPr marL="623888" lvl="1" indent="0">
              <a:buNone/>
              <a:tabLst>
                <a:tab pos="534988" algn="l"/>
              </a:tabLst>
            </a:pPr>
            <a:r>
              <a:rPr lang="cs-CZ" sz="2400" dirty="0"/>
              <a:t>hodnotu příslušného ošetřovacího dne včetně režie přiřazené k ošetřovacímu dni a kategorie pacienta podle seznamu zdravotních výkonů, paušální částku, kterou se hradí léčivé přípravky podle § 17 odst. 6 zákona, a zdravotní výkony, kterými se vykazuje příjmové a propouštěcí vyšetření, výkony agregované do ošetřovacího dne podle seznamu zdravotních výkonů.</a:t>
            </a:r>
          </a:p>
        </p:txBody>
      </p:sp>
    </p:spTree>
    <p:extLst>
      <p:ext uri="{BB962C8B-B14F-4D97-AF65-F5344CB8AC3E}">
        <p14:creationId xmlns:p14="http://schemas.microsoft.com/office/powerpoint/2010/main" val="1949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2" y="708477"/>
            <a:ext cx="10347197" cy="1261837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ambulantní péče </a:t>
            </a:r>
            <a:r>
              <a:rPr lang="cs-CZ" sz="4000" dirty="0" smtClean="0">
                <a:solidFill>
                  <a:schemeClr val="bg1"/>
                </a:solidFill>
              </a:rPr>
              <a:t>a </a:t>
            </a:r>
            <a:r>
              <a:rPr lang="cs-CZ" sz="4000" dirty="0">
                <a:solidFill>
                  <a:schemeClr val="bg1"/>
                </a:solidFill>
              </a:rPr>
              <a:t>zvláštní ambulantní péče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9002" y="2904252"/>
            <a:ext cx="105104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457200">
              <a:buAutoNum type="alphaLcParenR"/>
              <a:tabLst>
                <a:tab pos="623888" algn="l"/>
              </a:tabLst>
            </a:pPr>
            <a:r>
              <a:rPr lang="cs-CZ" sz="2400" dirty="0"/>
              <a:t> Ambulantní zdravotní péče </a:t>
            </a:r>
          </a:p>
          <a:p>
            <a:pPr marL="1527175" lvl="1">
              <a:tabLst>
                <a:tab pos="623888" algn="l"/>
              </a:tabLst>
            </a:pPr>
            <a:endParaRPr lang="cs-CZ" sz="2400" dirty="0"/>
          </a:p>
          <a:p>
            <a:pPr marL="1527175" lvl="1">
              <a:tabLst>
                <a:tab pos="623888" algn="l"/>
              </a:tabLst>
            </a:pPr>
            <a:r>
              <a:rPr lang="cs-CZ" sz="2400" dirty="0"/>
              <a:t>úhrada shodně jako příslušný ambulantní segment, vč. regulačních omezení</a:t>
            </a:r>
          </a:p>
          <a:p>
            <a:pPr marL="1527175" lvl="1">
              <a:tabLst>
                <a:tab pos="623888" algn="l"/>
              </a:tabLst>
            </a:pPr>
            <a:endParaRPr lang="cs-CZ" sz="2400" dirty="0"/>
          </a:p>
          <a:p>
            <a:pPr marL="1527175" lvl="1">
              <a:tabLst>
                <a:tab pos="623888" algn="l"/>
              </a:tabLst>
            </a:pPr>
            <a:r>
              <a:rPr lang="cs-CZ" sz="2400" dirty="0"/>
              <a:t> </a:t>
            </a:r>
          </a:p>
          <a:p>
            <a:pPr marL="546100" lvl="1" indent="-457200">
              <a:buAutoNum type="alphaLcParenR" startAt="2"/>
              <a:tabLst>
                <a:tab pos="623888" algn="l"/>
              </a:tabLst>
            </a:pPr>
            <a:r>
              <a:rPr lang="cs-CZ" sz="2400" dirty="0"/>
              <a:t>Zvláštní ambulantní </a:t>
            </a:r>
          </a:p>
          <a:p>
            <a:pPr marL="1527175" lvl="1">
              <a:tabLst>
                <a:tab pos="623888" algn="l"/>
              </a:tabLst>
            </a:pPr>
            <a:endParaRPr lang="cs-CZ" sz="2400" dirty="0"/>
          </a:p>
          <a:p>
            <a:pPr marL="1527175" lvl="1">
              <a:tabLst>
                <a:tab pos="623888" algn="l"/>
              </a:tabLst>
            </a:pPr>
            <a:r>
              <a:rPr lang="cs-CZ" sz="2400" dirty="0"/>
              <a:t>úhrada jako v roce 2018</a:t>
            </a:r>
          </a:p>
          <a:p>
            <a:r>
              <a:rPr lang="cs-CZ" sz="1400" dirty="0"/>
              <a:t>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08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2" y="708477"/>
            <a:ext cx="10423398" cy="1283609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0"/>
            <a:r>
              <a:rPr lang="cs-CZ" sz="3600" dirty="0">
                <a:solidFill>
                  <a:schemeClr val="bg1"/>
                </a:solidFill>
              </a:rPr>
              <a:t>následná intenzivní péče (</a:t>
            </a:r>
            <a:r>
              <a:rPr lang="cs-CZ" sz="3600" dirty="0" smtClean="0">
                <a:solidFill>
                  <a:schemeClr val="bg1"/>
                </a:solidFill>
              </a:rPr>
              <a:t>NIP) dlouhodobá </a:t>
            </a:r>
            <a:r>
              <a:rPr lang="cs-CZ" sz="3600" dirty="0">
                <a:solidFill>
                  <a:schemeClr val="bg1"/>
                </a:solidFill>
              </a:rPr>
              <a:t>intenzivní </a:t>
            </a:r>
            <a:r>
              <a:rPr lang="cs-CZ" sz="3600" dirty="0" smtClean="0">
                <a:solidFill>
                  <a:schemeClr val="bg1"/>
                </a:solidFill>
              </a:rPr>
              <a:t>ošetřovatelská péče </a:t>
            </a:r>
            <a:r>
              <a:rPr lang="cs-CZ" sz="3600" dirty="0">
                <a:solidFill>
                  <a:schemeClr val="bg1"/>
                </a:solidFill>
              </a:rPr>
              <a:t>(DIOP)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9002" y="2642995"/>
            <a:ext cx="105104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>
              <a:tabLst>
                <a:tab pos="623888" algn="l"/>
              </a:tabLst>
            </a:pPr>
            <a:endParaRPr lang="cs-CZ" sz="2400" dirty="0" smtClean="0"/>
          </a:p>
          <a:p>
            <a:pPr marL="623888" lvl="1" indent="-534988">
              <a:buAutoNum type="alphaLcParenR"/>
              <a:tabLst>
                <a:tab pos="623888" algn="l"/>
              </a:tabLst>
            </a:pPr>
            <a:r>
              <a:rPr lang="cs-CZ" sz="2400" dirty="0"/>
              <a:t>NIP </a:t>
            </a:r>
            <a:r>
              <a:rPr lang="cs-CZ" sz="2400" dirty="0" smtClean="0"/>
              <a:t>a NVP</a:t>
            </a:r>
            <a:endParaRPr lang="cs-CZ" sz="2400" dirty="0"/>
          </a:p>
          <a:p>
            <a:pPr marL="88900" lvl="1" indent="1071563">
              <a:tabLst>
                <a:tab pos="623888" algn="l"/>
              </a:tabLst>
            </a:pPr>
            <a:r>
              <a:rPr lang="cs-CZ" sz="2400" dirty="0"/>
              <a:t>úhrada </a:t>
            </a:r>
            <a:r>
              <a:rPr lang="cs-CZ" sz="2400" dirty="0" smtClean="0"/>
              <a:t>za OD pouze v kategorii 1 shodně </a:t>
            </a:r>
            <a:r>
              <a:rPr lang="cs-CZ" sz="2400" dirty="0"/>
              <a:t>jako v roce 2018</a:t>
            </a:r>
          </a:p>
          <a:p>
            <a:pPr marL="1527175" lvl="1" indent="-1438275">
              <a:tabLst>
                <a:tab pos="623888" algn="l"/>
              </a:tabLst>
            </a:pPr>
            <a:endParaRPr lang="cs-CZ" sz="2400" dirty="0"/>
          </a:p>
          <a:p>
            <a:pPr marL="623888" lvl="1" indent="-534988">
              <a:buAutoNum type="alphaLcParenR" startAt="2"/>
              <a:tabLst>
                <a:tab pos="623888" algn="l"/>
              </a:tabLst>
            </a:pPr>
            <a:r>
              <a:rPr lang="cs-CZ" sz="2400" dirty="0" smtClean="0"/>
              <a:t>DIOP </a:t>
            </a:r>
            <a:endParaRPr lang="cs-CZ" sz="2400" dirty="0"/>
          </a:p>
          <a:p>
            <a:pPr marL="88900" lvl="1" indent="1071563">
              <a:tabLst>
                <a:tab pos="623888" algn="l"/>
              </a:tabLst>
            </a:pPr>
            <a:r>
              <a:rPr lang="cs-CZ" sz="2400" dirty="0"/>
              <a:t>úhrada za OD pouze v kategorii 1 shodně jako v roce 2018</a:t>
            </a:r>
          </a:p>
          <a:p>
            <a:pPr marL="88900" lvl="1" indent="1071563">
              <a:tabLst>
                <a:tab pos="623888" algn="l"/>
              </a:tabLst>
            </a:pPr>
            <a:endParaRPr lang="cs-CZ" sz="2400" dirty="0"/>
          </a:p>
          <a:p>
            <a:pPr marL="88900" lvl="1">
              <a:tabLst>
                <a:tab pos="623888" algn="l"/>
              </a:tabLst>
            </a:pPr>
            <a:r>
              <a:rPr lang="cs-CZ" sz="2400" dirty="0"/>
              <a:t> </a:t>
            </a:r>
          </a:p>
          <a:p>
            <a:pPr marL="623888" lvl="1" indent="-534988">
              <a:tabLst>
                <a:tab pos="623888" algn="l"/>
              </a:tabLs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51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153</Words>
  <Application>Microsoft Office PowerPoint</Application>
  <PresentationFormat>Vlastní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1_Motiv systému Office</vt:lpstr>
      <vt:lpstr> následná lůžková péče  Dohodovací řízení pro rok 2019</vt:lpstr>
      <vt:lpstr>Bilance systému v. z. p. v mil. Kč</vt:lpstr>
      <vt:lpstr>Podíl segmentů na celkových nákladech bez centrové léčby</vt:lpstr>
      <vt:lpstr>Podíl segmentů na celkových nákladech včetně centrové léčby</vt:lpstr>
      <vt:lpstr>následná lůžková péče, dlouhodobá lůžková péče, péče ošetřovacího dne 00005 a zvláštní lůžková péče hospicového typu </vt:lpstr>
      <vt:lpstr>ambulantní péče a zvláštní ambulantní péče</vt:lpstr>
      <vt:lpstr>následná intenzivní péče (NIP) dlouhodobá intenzivní ošetřovatelská péče (DIOP)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Libuše Dřímalová</cp:lastModifiedBy>
  <cp:revision>63</cp:revision>
  <dcterms:created xsi:type="dcterms:W3CDTF">2018-02-19T14:51:17Z</dcterms:created>
  <dcterms:modified xsi:type="dcterms:W3CDTF">2018-04-03T15:07:37Z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