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</p:sldMasterIdLst>
  <p:notesMasterIdLst>
    <p:notesMasterId r:id="rId18"/>
  </p:notesMasterIdLst>
  <p:sldIdLst>
    <p:sldId id="260" r:id="rId5"/>
    <p:sldId id="316" r:id="rId6"/>
    <p:sldId id="315" r:id="rId7"/>
    <p:sldId id="314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</p:sldIdLst>
  <p:sldSz cx="12192000" cy="86185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C00000"/>
    <a:srgbClr val="E20000"/>
    <a:srgbClr val="EA0000"/>
    <a:srgbClr val="F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56" autoAdjust="0"/>
  </p:normalViewPr>
  <p:slideViewPr>
    <p:cSldViewPr snapToGrid="0" snapToObjects="1">
      <p:cViewPr>
        <p:scale>
          <a:sx n="90" d="100"/>
          <a:sy n="90" d="100"/>
        </p:scale>
        <p:origin x="-666" y="-24"/>
      </p:cViewPr>
      <p:guideLst>
        <p:guide orient="horz" pos="2714"/>
        <p:guide pos="384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97017-FA6A-4C20-AF0D-0205BE99BB02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8C236-5132-404F-8756-42E126F72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636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677333"/>
            <a:ext cx="10363200" cy="1847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4883838"/>
            <a:ext cx="8534400" cy="22025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4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83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77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72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66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61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55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09F-A583-4C0E-8DD5-1BF939047A55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5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4102-5AA7-4A78-B1C4-BFBD8E76285E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4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5600" y="432923"/>
            <a:ext cx="3657600" cy="924298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800" y="432923"/>
            <a:ext cx="10769600" cy="924298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2E39-FED1-47BE-AC0D-D4AE05EBBE09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89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18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10488"/>
            <a:ext cx="10363200" cy="3000528"/>
          </a:xfrm>
        </p:spPr>
        <p:txBody>
          <a:bodyPr anchor="b">
            <a:normAutofit/>
          </a:bodyPr>
          <a:lstStyle>
            <a:lvl1pPr algn="l">
              <a:defRPr sz="3200" b="1" cap="all" baseline="0">
                <a:solidFill>
                  <a:schemeClr val="bg1"/>
                </a:solidFill>
              </a:defRPr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2711-F5CF-4F4F-B825-F9EC28AFBD52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14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18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25599"/>
            <a:ext cx="10515600" cy="1117601"/>
          </a:xfrm>
        </p:spPr>
        <p:txBody>
          <a:bodyPr anchor="t">
            <a:normAutofit/>
          </a:bodyPr>
          <a:lstStyle>
            <a:lvl1pPr>
              <a:defRPr sz="2800" b="1" cap="all" baseline="0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3A4C-1749-4792-8DB7-2ABAEE67FBED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076575"/>
            <a:ext cx="10515600" cy="63908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cs-CZ" dirty="0" err="1" smtClean="0"/>
              <a:t>Equamet</a:t>
            </a:r>
            <a:r>
              <a:rPr lang="cs-CZ" dirty="0" smtClean="0"/>
              <a:t> </a:t>
            </a:r>
            <a:r>
              <a:rPr lang="cs-CZ" dirty="0" err="1" smtClean="0"/>
              <a:t>landam</a:t>
            </a:r>
            <a:r>
              <a:rPr lang="cs-CZ" dirty="0" smtClean="0"/>
              <a:t> </a:t>
            </a:r>
            <a:r>
              <a:rPr lang="cs-CZ" dirty="0" err="1" smtClean="0"/>
              <a:t>ellabo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To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diti</a:t>
            </a:r>
            <a:r>
              <a:rPr lang="cs-CZ" dirty="0" smtClean="0"/>
              <a:t> as </a:t>
            </a:r>
            <a:r>
              <a:rPr lang="cs-CZ" dirty="0" err="1" smtClean="0"/>
              <a:t>adit</a:t>
            </a:r>
            <a:r>
              <a:rPr lang="cs-CZ" dirty="0" smtClean="0"/>
              <a:t> </a:t>
            </a:r>
            <a:r>
              <a:rPr lang="cs-CZ" dirty="0" err="1" smtClean="0"/>
              <a:t>andam</a:t>
            </a:r>
            <a:r>
              <a:rPr lang="cs-CZ" dirty="0" smtClean="0"/>
              <a:t> </a:t>
            </a:r>
            <a:r>
              <a:rPr lang="cs-CZ" dirty="0" err="1" smtClean="0"/>
              <a:t>aditiori</a:t>
            </a:r>
            <a:r>
              <a:rPr lang="cs-CZ" dirty="0" smtClean="0"/>
              <a:t>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049032"/>
            <a:ext cx="10515600" cy="3767825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en-US" dirty="0" smtClean="0"/>
              <a:t>Tur </a:t>
            </a:r>
            <a:r>
              <a:rPr lang="en-US" dirty="0" err="1" smtClean="0"/>
              <a:t>renda</a:t>
            </a:r>
            <a:r>
              <a:rPr lang="en-US" dirty="0" smtClean="0"/>
              <a:t> </a:t>
            </a:r>
            <a:r>
              <a:rPr lang="en-US" dirty="0" err="1" smtClean="0"/>
              <a:t>doloriam</a:t>
            </a:r>
            <a:r>
              <a:rPr lang="en-US" dirty="0" smtClean="0"/>
              <a:t> </a:t>
            </a:r>
            <a:r>
              <a:rPr lang="en-US" dirty="0" err="1" smtClean="0"/>
              <a:t>volupta</a:t>
            </a:r>
            <a:r>
              <a:rPr lang="en-US" dirty="0" smtClean="0"/>
              <a:t> </a:t>
            </a:r>
            <a:r>
              <a:rPr lang="en-US" dirty="0" err="1" smtClean="0"/>
              <a:t>eperum</a:t>
            </a:r>
            <a:r>
              <a:rPr lang="en-US" dirty="0" smtClean="0"/>
              <a:t> </a:t>
            </a:r>
            <a:r>
              <a:rPr lang="en-US" dirty="0" err="1" smtClean="0"/>
              <a:t>natia</a:t>
            </a:r>
            <a:r>
              <a:rPr lang="en-US" dirty="0" smtClean="0"/>
              <a:t> </a:t>
            </a:r>
            <a:r>
              <a:rPr lang="en-US" dirty="0" err="1" smtClean="0"/>
              <a:t>initate</a:t>
            </a:r>
            <a:endParaRPr lang="en-US" dirty="0" smtClean="0"/>
          </a:p>
          <a:p>
            <a:pPr lvl="0"/>
            <a:r>
              <a:rPr lang="en-US" dirty="0" err="1" smtClean="0"/>
              <a:t>veliquidi</a:t>
            </a:r>
            <a:r>
              <a:rPr lang="en-US" dirty="0" smtClean="0"/>
              <a:t> </a:t>
            </a:r>
            <a:r>
              <a:rPr lang="en-US" dirty="0" err="1" smtClean="0"/>
              <a:t>doluptatur</a:t>
            </a:r>
            <a:r>
              <a:rPr lang="en-US" dirty="0" smtClean="0"/>
              <a:t> rem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nonseque</a:t>
            </a:r>
            <a:r>
              <a:rPr lang="en-US" dirty="0" smtClean="0"/>
              <a:t> </a:t>
            </a:r>
            <a:r>
              <a:rPr lang="en-US" dirty="0" err="1" smtClean="0"/>
              <a:t>optatempores</a:t>
            </a:r>
            <a:endParaRPr lang="en-US" dirty="0" smtClean="0"/>
          </a:p>
          <a:p>
            <a:pPr lvl="0"/>
            <a:r>
              <a:rPr lang="en-US" dirty="0" smtClean="0"/>
              <a:t>ab </a:t>
            </a:r>
            <a:r>
              <a:rPr lang="en-US" dirty="0" err="1" smtClean="0"/>
              <a:t>ipis</a:t>
            </a:r>
            <a:r>
              <a:rPr lang="en-US" dirty="0" smtClean="0"/>
              <a:t> </a:t>
            </a:r>
            <a:r>
              <a:rPr lang="en-US" dirty="0" err="1" smtClean="0"/>
              <a:t>dolupitasit</a:t>
            </a:r>
            <a:r>
              <a:rPr lang="en-US" dirty="0" smtClean="0"/>
              <a:t> </a:t>
            </a:r>
            <a:r>
              <a:rPr lang="en-US" dirty="0" err="1" smtClean="0"/>
              <a:t>harcipisti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volorrorpos</a:t>
            </a:r>
            <a:r>
              <a:rPr lang="en-US" dirty="0" smtClean="0"/>
              <a:t> </a:t>
            </a:r>
            <a:r>
              <a:rPr lang="en-US" dirty="0" err="1" smtClean="0"/>
              <a:t>maiosam</a:t>
            </a:r>
            <a:r>
              <a:rPr lang="en-US" dirty="0" smtClean="0"/>
              <a:t>,</a:t>
            </a:r>
          </a:p>
          <a:p>
            <a:pPr lvl="0"/>
            <a:r>
              <a:rPr lang="en-US" dirty="0" err="1" smtClean="0"/>
              <a:t>seque</a:t>
            </a:r>
            <a:r>
              <a:rPr lang="en-US" dirty="0" smtClean="0"/>
              <a:t> </a:t>
            </a:r>
            <a:r>
              <a:rPr lang="en-US" dirty="0" err="1" smtClean="0"/>
              <a:t>nobis</a:t>
            </a:r>
            <a:r>
              <a:rPr lang="en-US" dirty="0" smtClean="0"/>
              <a:t> </a:t>
            </a:r>
            <a:r>
              <a:rPr lang="en-US" dirty="0" err="1" smtClean="0"/>
              <a:t>erumquod</a:t>
            </a:r>
            <a:r>
              <a:rPr lang="en-US" dirty="0" smtClean="0"/>
              <a:t> quae </a:t>
            </a:r>
            <a:r>
              <a:rPr lang="en-US" dirty="0" err="1" smtClean="0"/>
              <a:t>etur</a:t>
            </a:r>
            <a:r>
              <a:rPr lang="en-US" dirty="0" smtClean="0"/>
              <a:t>? </a:t>
            </a:r>
            <a:r>
              <a:rPr lang="en-US" dirty="0" err="1" smtClean="0"/>
              <a:t>Quidellant</a:t>
            </a:r>
            <a:r>
              <a:rPr lang="en-US" dirty="0" smtClean="0"/>
              <a:t> </a:t>
            </a:r>
            <a:r>
              <a:rPr lang="en-US" dirty="0" err="1" smtClean="0"/>
              <a:t>quatur</a:t>
            </a:r>
            <a:endParaRPr lang="en-US" dirty="0" smtClean="0"/>
          </a:p>
          <a:p>
            <a:pPr lvl="0"/>
            <a:r>
              <a:rPr lang="en-US" dirty="0" err="1" smtClean="0"/>
              <a:t>sendus</a:t>
            </a:r>
            <a:r>
              <a:rPr lang="en-US" dirty="0" smtClean="0"/>
              <a:t>, </a:t>
            </a:r>
            <a:r>
              <a:rPr lang="en-US" dirty="0" err="1" smtClean="0"/>
              <a:t>sincill</a:t>
            </a:r>
            <a:r>
              <a:rPr lang="en-US" dirty="0" smtClean="0"/>
              <a:t> </a:t>
            </a:r>
            <a:r>
              <a:rPr lang="en-US" dirty="0" err="1" smtClean="0"/>
              <a:t>aceperibus</a:t>
            </a:r>
            <a:r>
              <a:rPr lang="en-US" dirty="0" smtClean="0"/>
              <a:t> </a:t>
            </a:r>
            <a:r>
              <a:rPr lang="en-US" dirty="0" err="1" smtClean="0"/>
              <a:t>andit</a:t>
            </a:r>
            <a:r>
              <a:rPr lang="en-US" dirty="0" smtClean="0"/>
              <a:t> </a:t>
            </a:r>
            <a:r>
              <a:rPr lang="en-US" dirty="0" err="1" smtClean="0"/>
              <a:t>volore</a:t>
            </a:r>
            <a:r>
              <a:rPr lang="en-US" dirty="0" smtClean="0"/>
              <a:t> </a:t>
            </a:r>
            <a:r>
              <a:rPr lang="en-US" dirty="0" err="1" smtClean="0"/>
              <a:t>volorion</a:t>
            </a:r>
            <a:r>
              <a:rPr lang="en-US" dirty="0" smtClean="0"/>
              <a:t> res et</a:t>
            </a:r>
          </a:p>
          <a:p>
            <a:pPr lvl="0"/>
            <a:r>
              <a:rPr lang="en-US" dirty="0" err="1" smtClean="0"/>
              <a:t>eos</a:t>
            </a:r>
            <a:r>
              <a:rPr lang="en-US" dirty="0" smtClean="0"/>
              <a:t> </a:t>
            </a:r>
            <a:r>
              <a:rPr lang="en-US" dirty="0" err="1" smtClean="0"/>
              <a:t>verum</a:t>
            </a:r>
            <a:r>
              <a:rPr lang="en-US" dirty="0" smtClean="0"/>
              <a:t> quo </a:t>
            </a:r>
            <a:r>
              <a:rPr lang="en-US" dirty="0" err="1" smtClean="0"/>
              <a:t>dolut</a:t>
            </a:r>
            <a:r>
              <a:rPr lang="en-US" dirty="0" smtClean="0"/>
              <a:t> </a:t>
            </a:r>
            <a:r>
              <a:rPr lang="en-US" dirty="0" err="1" smtClean="0"/>
              <a:t>inctoremque</a:t>
            </a:r>
            <a:r>
              <a:rPr lang="en-US" dirty="0" smtClean="0"/>
              <a:t> </a:t>
            </a:r>
            <a:r>
              <a:rPr lang="en-US" dirty="0" err="1" smtClean="0"/>
              <a:t>quamenem</a:t>
            </a:r>
            <a:r>
              <a:rPr lang="en-US" dirty="0" smtClean="0"/>
              <a:t> </a:t>
            </a:r>
            <a:r>
              <a:rPr lang="en-US" dirty="0" err="1" smtClean="0"/>
              <a:t>aliqui</a:t>
            </a:r>
            <a:endParaRPr lang="en-US" dirty="0" smtClean="0"/>
          </a:p>
          <a:p>
            <a:pPr lvl="0"/>
            <a:r>
              <a:rPr lang="en-US" dirty="0" err="1" smtClean="0"/>
              <a:t>ressequist</a:t>
            </a:r>
            <a:r>
              <a:rPr lang="en-US" dirty="0" smtClean="0"/>
              <a:t>, </a:t>
            </a:r>
            <a:r>
              <a:rPr lang="en-US" dirty="0" err="1" smtClean="0"/>
              <a:t>consequ</a:t>
            </a:r>
            <a:r>
              <a:rPr lang="en-US" dirty="0" smtClean="0"/>
              <a:t> </a:t>
            </a:r>
            <a:r>
              <a:rPr lang="en-US" dirty="0" err="1" smtClean="0"/>
              <a:t>odicienia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invent </a:t>
            </a:r>
            <a:r>
              <a:rPr lang="en-US" dirty="0" err="1" smtClean="0"/>
              <a:t>ut</a:t>
            </a:r>
            <a:r>
              <a:rPr lang="en-US" dirty="0" smtClean="0"/>
              <a:t> et </a:t>
            </a:r>
            <a:r>
              <a:rPr lang="en-US" dirty="0" err="1" smtClean="0"/>
              <a:t>aut</a:t>
            </a:r>
            <a:r>
              <a:rPr lang="en-US" dirty="0" smtClean="0"/>
              <a:t> re</a:t>
            </a:r>
          </a:p>
          <a:p>
            <a:pPr lvl="0"/>
            <a:r>
              <a:rPr lang="en-US" dirty="0" err="1" smtClean="0"/>
              <a:t>nonsera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voloria</a:t>
            </a:r>
            <a:r>
              <a:rPr lang="en-US" dirty="0" smtClean="0"/>
              <a:t> </a:t>
            </a:r>
            <a:r>
              <a:rPr lang="en-US" dirty="0" err="1" smtClean="0"/>
              <a:t>quassi</a:t>
            </a:r>
            <a:r>
              <a:rPr lang="en-US" dirty="0" smtClean="0"/>
              <a:t> </a:t>
            </a:r>
            <a:r>
              <a:rPr lang="en-US" dirty="0" err="1" smtClean="0"/>
              <a:t>invel</a:t>
            </a:r>
            <a:r>
              <a:rPr lang="en-US" dirty="0" smtClean="0"/>
              <a:t> ma </a:t>
            </a:r>
            <a:r>
              <a:rPr lang="en-US" dirty="0" err="1" smtClean="0"/>
              <a:t>voluptata</a:t>
            </a:r>
            <a:r>
              <a:rPr lang="en-US" dirty="0" smtClean="0"/>
              <a:t> </a:t>
            </a:r>
            <a:r>
              <a:rPr lang="en-US" dirty="0" err="1" smtClean="0"/>
              <a:t>exceped</a:t>
            </a:r>
            <a:endParaRPr lang="en-US" dirty="0" smtClean="0"/>
          </a:p>
          <a:p>
            <a:pPr lvl="0"/>
            <a:r>
              <a:rPr lang="en-US" dirty="0" err="1" smtClean="0"/>
              <a:t>que</a:t>
            </a:r>
            <a:r>
              <a:rPr lang="en-US" dirty="0" smtClean="0"/>
              <a:t> et </a:t>
            </a:r>
            <a:r>
              <a:rPr lang="en-US" dirty="0" err="1" smtClean="0"/>
              <a:t>ommodi</a:t>
            </a:r>
            <a:r>
              <a:rPr lang="en-US" dirty="0" smtClean="0"/>
              <a:t> </a:t>
            </a:r>
            <a:r>
              <a:rPr lang="en-US" dirty="0" err="1" smtClean="0"/>
              <a:t>offi</a:t>
            </a:r>
            <a:r>
              <a:rPr lang="en-US" dirty="0" smtClean="0"/>
              <a:t> </a:t>
            </a:r>
            <a:r>
              <a:rPr lang="en-US" dirty="0" err="1" smtClean="0"/>
              <a:t>cimint</a:t>
            </a:r>
            <a:r>
              <a:rPr lang="en-US" dirty="0" smtClean="0"/>
              <a:t>, </a:t>
            </a:r>
            <a:r>
              <a:rPr lang="en-US" dirty="0" err="1" smtClean="0"/>
              <a:t>omnimusdanis</a:t>
            </a:r>
            <a:r>
              <a:rPr lang="en-US" dirty="0" smtClean="0"/>
              <a:t> </a:t>
            </a:r>
            <a:r>
              <a:rPr lang="en-US" dirty="0" err="1" smtClean="0"/>
              <a:t>destrum</a:t>
            </a:r>
            <a:endParaRPr lang="en-US" dirty="0" smtClean="0"/>
          </a:p>
          <a:p>
            <a:pPr lvl="0"/>
            <a:r>
              <a:rPr lang="en-US" dirty="0" err="1" smtClean="0"/>
              <a:t>quasitiosto</a:t>
            </a:r>
            <a:r>
              <a:rPr lang="en-US" dirty="0" smtClean="0"/>
              <a:t> dolor </a:t>
            </a:r>
            <a:r>
              <a:rPr lang="en-US" dirty="0" err="1" smtClean="0"/>
              <a:t>acius</a:t>
            </a:r>
            <a:r>
              <a:rPr lang="en-US" dirty="0" smtClean="0"/>
              <a:t>, </a:t>
            </a:r>
            <a:r>
              <a:rPr lang="en-US" dirty="0" err="1" smtClean="0"/>
              <a:t>quiam</a:t>
            </a:r>
            <a:r>
              <a:rPr lang="en-US" dirty="0" smtClean="0"/>
              <a:t> et </a:t>
            </a:r>
            <a:r>
              <a:rPr lang="en-US" dirty="0" err="1" smtClean="0"/>
              <a:t>molorem</a:t>
            </a:r>
            <a:r>
              <a:rPr lang="en-US" dirty="0" smtClean="0"/>
              <a:t> </a:t>
            </a:r>
            <a:r>
              <a:rPr lang="en-US" dirty="0" err="1" smtClean="0"/>
              <a:t>quidis</a:t>
            </a:r>
            <a:endParaRPr lang="en-US" dirty="0" smtClean="0"/>
          </a:p>
          <a:p>
            <a:pPr lvl="0"/>
            <a:r>
              <a:rPr lang="en-US" dirty="0" err="1" smtClean="0"/>
              <a:t>magnimp</a:t>
            </a:r>
            <a:r>
              <a:rPr lang="en-US" dirty="0" smtClean="0"/>
              <a:t> </a:t>
            </a:r>
            <a:r>
              <a:rPr lang="en-US" dirty="0" err="1" smtClean="0"/>
              <a:t>oratur</a:t>
            </a:r>
            <a:r>
              <a:rPr lang="en-US" dirty="0" smtClean="0"/>
              <a:t>, </a:t>
            </a:r>
            <a:r>
              <a:rPr lang="en-US" dirty="0" err="1" smtClean="0"/>
              <a:t>sitibus</a:t>
            </a:r>
            <a:r>
              <a:rPr lang="en-US" dirty="0" smtClean="0"/>
              <a:t> </a:t>
            </a:r>
            <a:r>
              <a:rPr lang="en-US" dirty="0" err="1" smtClean="0"/>
              <a:t>eliquiae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volor</a:t>
            </a:r>
            <a:r>
              <a:rPr lang="en-US" dirty="0" smtClean="0"/>
              <a:t> 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fugia</a:t>
            </a:r>
            <a:endParaRPr lang="en-US" dirty="0" smtClean="0"/>
          </a:p>
          <a:p>
            <a:pPr lvl="0"/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vollabo</a:t>
            </a:r>
            <a:r>
              <a:rPr lang="en-US" dirty="0" smtClean="0"/>
              <a:t> </a:t>
            </a:r>
            <a:r>
              <a:rPr lang="en-US" dirty="0" err="1" smtClean="0"/>
              <a:t>ritati</a:t>
            </a:r>
            <a:r>
              <a:rPr lang="en-US" dirty="0" smtClean="0"/>
              <a:t> </a:t>
            </a:r>
            <a:r>
              <a:rPr lang="en-US" dirty="0" err="1" smtClean="0"/>
              <a:t>nectur</a:t>
            </a:r>
            <a:r>
              <a:rPr lang="en-US" dirty="0" smtClean="0"/>
              <a:t>, </a:t>
            </a:r>
            <a:r>
              <a:rPr lang="en-US" dirty="0" err="1" smtClean="0"/>
              <a:t>eum</a:t>
            </a:r>
            <a:r>
              <a:rPr lang="en-US" dirty="0" smtClean="0"/>
              <a:t> sit repel </a:t>
            </a:r>
            <a:r>
              <a:rPr lang="en-US" dirty="0" err="1" smtClean="0"/>
              <a:t>illit</a:t>
            </a:r>
            <a:r>
              <a:rPr lang="en-US" dirty="0" smtClean="0"/>
              <a:t> </a:t>
            </a:r>
            <a:r>
              <a:rPr lang="en-US" dirty="0" err="1" smtClean="0"/>
              <a:t>aditioressit</a:t>
            </a:r>
            <a:endParaRPr lang="en-US" dirty="0" smtClean="0"/>
          </a:p>
          <a:p>
            <a:pPr lvl="0"/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quiam</a:t>
            </a:r>
            <a:r>
              <a:rPr lang="en-US" dirty="0" smtClean="0"/>
              <a:t> </a:t>
            </a:r>
            <a:r>
              <a:rPr lang="en-US" dirty="0" err="1" smtClean="0"/>
              <a:t>inus</a:t>
            </a:r>
            <a:r>
              <a:rPr lang="en-US" dirty="0" smtClean="0"/>
              <a:t>.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399" y="6817011"/>
            <a:ext cx="1726401" cy="99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06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787E9-E601-40E1-AA72-A27F8DCE18E1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6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5538211"/>
            <a:ext cx="10363200" cy="1711737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3652906"/>
            <a:ext cx="10363200" cy="1885305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944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889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834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778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723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668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612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557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8E4-6B07-4FA0-9572-D7BBA5667935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3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800" y="2527706"/>
            <a:ext cx="7213600" cy="714819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9600" y="2527706"/>
            <a:ext cx="7213600" cy="714819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82D2-2370-4E74-9B55-8EE3C065743B}" type="datetime1">
              <a:rPr lang="en-US" smtClean="0"/>
              <a:t>4/16/2019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45141"/>
            <a:ext cx="10972800" cy="143642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929198"/>
            <a:ext cx="5386917" cy="80399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4470" indent="0">
              <a:buNone/>
              <a:defRPr sz="2600" b="1"/>
            </a:lvl2pPr>
            <a:lvl3pPr marL="1188940" indent="0">
              <a:buNone/>
              <a:defRPr sz="2300" b="1"/>
            </a:lvl3pPr>
            <a:lvl4pPr marL="1783410" indent="0">
              <a:buNone/>
              <a:defRPr sz="2100" b="1"/>
            </a:lvl4pPr>
            <a:lvl5pPr marL="2377880" indent="0">
              <a:buNone/>
              <a:defRPr sz="2100" b="1"/>
            </a:lvl5pPr>
            <a:lvl6pPr marL="2972350" indent="0">
              <a:buNone/>
              <a:defRPr sz="2100" b="1"/>
            </a:lvl6pPr>
            <a:lvl7pPr marL="3566820" indent="0">
              <a:buNone/>
              <a:defRPr sz="2100" b="1"/>
            </a:lvl7pPr>
            <a:lvl8pPr marL="4161290" indent="0">
              <a:buNone/>
              <a:defRPr sz="2100" b="1"/>
            </a:lvl8pPr>
            <a:lvl9pPr marL="4755760" indent="0">
              <a:buNone/>
              <a:defRPr sz="21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733195"/>
            <a:ext cx="5386917" cy="496563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929198"/>
            <a:ext cx="5389033" cy="80399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4470" indent="0">
              <a:buNone/>
              <a:defRPr sz="2600" b="1"/>
            </a:lvl2pPr>
            <a:lvl3pPr marL="1188940" indent="0">
              <a:buNone/>
              <a:defRPr sz="2300" b="1"/>
            </a:lvl3pPr>
            <a:lvl4pPr marL="1783410" indent="0">
              <a:buNone/>
              <a:defRPr sz="2100" b="1"/>
            </a:lvl4pPr>
            <a:lvl5pPr marL="2377880" indent="0">
              <a:buNone/>
              <a:defRPr sz="2100" b="1"/>
            </a:lvl5pPr>
            <a:lvl6pPr marL="2972350" indent="0">
              <a:buNone/>
              <a:defRPr sz="2100" b="1"/>
            </a:lvl6pPr>
            <a:lvl7pPr marL="3566820" indent="0">
              <a:buNone/>
              <a:defRPr sz="2100" b="1"/>
            </a:lvl7pPr>
            <a:lvl8pPr marL="4161290" indent="0">
              <a:buNone/>
              <a:defRPr sz="2100" b="1"/>
            </a:lvl8pPr>
            <a:lvl9pPr marL="4755760" indent="0">
              <a:buNone/>
              <a:defRPr sz="21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733195"/>
            <a:ext cx="5389033" cy="496563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CDB9-0B63-441D-B033-0FD5374D1E8C}" type="datetime1">
              <a:rPr lang="en-US" smtClean="0"/>
              <a:t>4/16/2019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3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A673-416B-45EB-8B48-4D08BD5D4B10}" type="datetime1">
              <a:rPr lang="en-US" smtClean="0"/>
              <a:t>4/16/2019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0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E7DD-E257-4CE3-824D-BB273F296307}" type="datetime1">
              <a:rPr lang="en-US" smtClean="0"/>
              <a:t>4/16/2019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6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343147"/>
            <a:ext cx="4011084" cy="146036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343148"/>
            <a:ext cx="6815667" cy="7355683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803511"/>
            <a:ext cx="4011084" cy="5895320"/>
          </a:xfrm>
        </p:spPr>
        <p:txBody>
          <a:bodyPr/>
          <a:lstStyle>
            <a:lvl1pPr marL="0" indent="0">
              <a:buNone/>
              <a:defRPr sz="1800"/>
            </a:lvl1pPr>
            <a:lvl2pPr marL="594470" indent="0">
              <a:buNone/>
              <a:defRPr sz="1600"/>
            </a:lvl2pPr>
            <a:lvl3pPr marL="1188940" indent="0">
              <a:buNone/>
              <a:defRPr sz="1300"/>
            </a:lvl3pPr>
            <a:lvl4pPr marL="1783410" indent="0">
              <a:buNone/>
              <a:defRPr sz="1200"/>
            </a:lvl4pPr>
            <a:lvl5pPr marL="2377880" indent="0">
              <a:buNone/>
              <a:defRPr sz="1200"/>
            </a:lvl5pPr>
            <a:lvl6pPr marL="2972350" indent="0">
              <a:buNone/>
              <a:defRPr sz="1200"/>
            </a:lvl6pPr>
            <a:lvl7pPr marL="3566820" indent="0">
              <a:buNone/>
              <a:defRPr sz="1200"/>
            </a:lvl7pPr>
            <a:lvl8pPr marL="4161290" indent="0">
              <a:buNone/>
              <a:defRPr sz="1200"/>
            </a:lvl8pPr>
            <a:lvl9pPr marL="4755760" indent="0">
              <a:buNone/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F3C-2C4E-42EF-9A3C-C843E9DE9E00}" type="datetime1">
              <a:rPr lang="en-US" smtClean="0"/>
              <a:t>4/16/2019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6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6032978"/>
            <a:ext cx="7315200" cy="71222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770082"/>
            <a:ext cx="7315200" cy="5171123"/>
          </a:xfrm>
        </p:spPr>
        <p:txBody>
          <a:bodyPr/>
          <a:lstStyle>
            <a:lvl1pPr marL="0" indent="0">
              <a:buNone/>
              <a:defRPr sz="4200"/>
            </a:lvl1pPr>
            <a:lvl2pPr marL="594470" indent="0">
              <a:buNone/>
              <a:defRPr sz="3600"/>
            </a:lvl2pPr>
            <a:lvl3pPr marL="1188940" indent="0">
              <a:buNone/>
              <a:defRPr sz="3100"/>
            </a:lvl3pPr>
            <a:lvl4pPr marL="1783410" indent="0">
              <a:buNone/>
              <a:defRPr sz="2600"/>
            </a:lvl4pPr>
            <a:lvl5pPr marL="2377880" indent="0">
              <a:buNone/>
              <a:defRPr sz="2600"/>
            </a:lvl5pPr>
            <a:lvl6pPr marL="2972350" indent="0">
              <a:buNone/>
              <a:defRPr sz="2600"/>
            </a:lvl6pPr>
            <a:lvl7pPr marL="3566820" indent="0">
              <a:buNone/>
              <a:defRPr sz="2600"/>
            </a:lvl7pPr>
            <a:lvl8pPr marL="4161290" indent="0">
              <a:buNone/>
              <a:defRPr sz="2600"/>
            </a:lvl8pPr>
            <a:lvl9pPr marL="4755760" indent="0">
              <a:buNone/>
              <a:defRPr sz="26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6745203"/>
            <a:ext cx="7315200" cy="1011481"/>
          </a:xfrm>
        </p:spPr>
        <p:txBody>
          <a:bodyPr/>
          <a:lstStyle>
            <a:lvl1pPr marL="0" indent="0">
              <a:buNone/>
              <a:defRPr sz="1800"/>
            </a:lvl1pPr>
            <a:lvl2pPr marL="594470" indent="0">
              <a:buNone/>
              <a:defRPr sz="1600"/>
            </a:lvl2pPr>
            <a:lvl3pPr marL="1188940" indent="0">
              <a:buNone/>
              <a:defRPr sz="1300"/>
            </a:lvl3pPr>
            <a:lvl4pPr marL="1783410" indent="0">
              <a:buNone/>
              <a:defRPr sz="1200"/>
            </a:lvl4pPr>
            <a:lvl5pPr marL="2377880" indent="0">
              <a:buNone/>
              <a:defRPr sz="1200"/>
            </a:lvl5pPr>
            <a:lvl6pPr marL="2972350" indent="0">
              <a:buNone/>
              <a:defRPr sz="1200"/>
            </a:lvl6pPr>
            <a:lvl7pPr marL="3566820" indent="0">
              <a:buNone/>
              <a:defRPr sz="1200"/>
            </a:lvl7pPr>
            <a:lvl8pPr marL="4161290" indent="0">
              <a:buNone/>
              <a:defRPr sz="1200"/>
            </a:lvl8pPr>
            <a:lvl9pPr marL="4755760" indent="0">
              <a:buNone/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2103-98E8-4D82-B9E7-3F0B70559D8B}" type="datetime1">
              <a:rPr lang="en-US" smtClean="0"/>
              <a:t>4/16/2019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6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345141"/>
            <a:ext cx="10972800" cy="1436423"/>
          </a:xfrm>
          <a:prstGeom prst="rect">
            <a:avLst/>
          </a:prstGeom>
        </p:spPr>
        <p:txBody>
          <a:bodyPr vert="horz" lIns="118894" tIns="59446" rIns="118894" bIns="59446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2010994"/>
            <a:ext cx="10972800" cy="5687837"/>
          </a:xfrm>
          <a:prstGeom prst="rect">
            <a:avLst/>
          </a:prstGeom>
        </p:spPr>
        <p:txBody>
          <a:bodyPr vert="horz" lIns="118894" tIns="59446" rIns="118894" bIns="59446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7988110"/>
            <a:ext cx="2844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760F8-1902-47B6-994B-DBEAD7D1C543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7988110"/>
            <a:ext cx="3860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7988110"/>
            <a:ext cx="2844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2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defTabSz="1188940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5853" indent="-445853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66014" indent="-371544" algn="l" defTabSz="11889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8617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8064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7511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958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6405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5852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5299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9447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94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8341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788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7235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82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6129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5576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32383"/>
            <a:ext cx="10363200" cy="306665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Skupina poskytovatelů akutní lůžkové péče</a:t>
            </a:r>
            <a:br>
              <a:rPr lang="cs-CZ" sz="4400" dirty="0" smtClean="0"/>
            </a:b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Dohodovací řízení pro rok 2020</a:t>
            </a:r>
            <a:endParaRPr lang="en-US" sz="4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66800" y="6157748"/>
            <a:ext cx="3694386" cy="1751812"/>
          </a:xfrm>
          <a:prstGeom prst="rect">
            <a:avLst/>
          </a:prstGeom>
        </p:spPr>
        <p:txBody>
          <a:bodyPr vert="horz" lIns="118894" tIns="59446" rIns="118894" bIns="59446" rtlCol="0" anchor="ctr">
            <a:normAutofit/>
          </a:bodyPr>
          <a:lstStyle>
            <a:lvl1pPr algn="l" defTabSz="1188940" rtl="0" eaLnBrk="1" latinLnBrk="0" hangingPunct="1">
              <a:spcBef>
                <a:spcPct val="0"/>
              </a:spcBef>
              <a:buNone/>
              <a:defRPr sz="32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/>
              <a:t>4</a:t>
            </a:r>
            <a:r>
              <a:rPr lang="cs-CZ" dirty="0" smtClean="0"/>
              <a:t>. 2019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5719795"/>
            <a:ext cx="4286250" cy="875906"/>
          </a:xfrm>
          <a:prstGeom prst="rect">
            <a:avLst/>
          </a:prstGeom>
        </p:spPr>
        <p:txBody>
          <a:bodyPr vert="horz" lIns="118894" tIns="59446" rIns="118894" bIns="59446" rtlCol="0" anchor="ctr">
            <a:normAutofit fontScale="92500" lnSpcReduction="20000"/>
          </a:bodyPr>
          <a:lstStyle>
            <a:lvl1pPr algn="l" defTabSz="1188940" rtl="0" eaLnBrk="1" latinLnBrk="0" hangingPunct="1">
              <a:spcBef>
                <a:spcPct val="0"/>
              </a:spcBef>
              <a:buNone/>
              <a:defRPr sz="32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 smtClean="0"/>
          </a:p>
          <a:p>
            <a:r>
              <a:rPr lang="cs-CZ" dirty="0" smtClean="0"/>
              <a:t>Společný návrh ZP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7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 anchor="ctr">
            <a:no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Návrh úhrady pro rok 2020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základní teze a cíle návrhu (6)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10</a:t>
            </a:fld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303560" y="2443864"/>
            <a:ext cx="994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9002" y="2071726"/>
            <a:ext cx="10194797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b="1" u="sng" dirty="0"/>
              <a:t>Úhrada vyčleněná z úhrady formou případového </a:t>
            </a:r>
            <a:r>
              <a:rPr lang="cs-CZ" sz="2400" b="1" u="sng" dirty="0" smtClean="0"/>
              <a:t>paušálu:</a:t>
            </a:r>
            <a:endParaRPr lang="cs-CZ" sz="2400" dirty="0"/>
          </a:p>
          <a:p>
            <a:endParaRPr lang="cs-CZ" b="1" u="sng" dirty="0" smtClean="0"/>
          </a:p>
          <a:p>
            <a:pPr marL="446088" lvl="1" indent="-446088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hodný mechanismus jako </a:t>
            </a:r>
            <a:r>
              <a:rPr lang="cs-CZ" sz="2000" dirty="0"/>
              <a:t>v roce </a:t>
            </a:r>
            <a:r>
              <a:rPr lang="cs-CZ" sz="2000" dirty="0" smtClean="0"/>
              <a:t>2019,</a:t>
            </a:r>
          </a:p>
          <a:p>
            <a:pPr marL="446088" lvl="1" indent="-446088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cs-CZ" sz="2000" dirty="0"/>
              <a:t>n</a:t>
            </a:r>
            <a:r>
              <a:rPr lang="cs-CZ" sz="2000" dirty="0" smtClean="0"/>
              <a:t>avýšení </a:t>
            </a:r>
            <a:r>
              <a:rPr lang="cs-CZ" sz="2000" dirty="0"/>
              <a:t>úhrady oproti roku 2019 bude činit 4 </a:t>
            </a:r>
            <a:r>
              <a:rPr lang="cs-CZ" sz="2000" dirty="0" smtClean="0"/>
              <a:t>%,</a:t>
            </a:r>
          </a:p>
          <a:p>
            <a:pPr marL="0" lvl="1"/>
            <a:endParaRPr lang="cs-CZ" sz="2000" dirty="0" smtClean="0"/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cs-CZ" sz="2000" dirty="0" smtClean="0"/>
              <a:t>porody</a:t>
            </a:r>
            <a:r>
              <a:rPr lang="cs-CZ" sz="2000" dirty="0"/>
              <a:t>, novorozenci, HIV, transplantace za případy zařazené do </a:t>
            </a:r>
            <a:r>
              <a:rPr lang="cs-CZ" sz="2000" dirty="0" err="1"/>
              <a:t>bazí</a:t>
            </a:r>
            <a:r>
              <a:rPr lang="cs-CZ" sz="2000" dirty="0"/>
              <a:t> 0001, </a:t>
            </a:r>
            <a:r>
              <a:rPr lang="cs-CZ" sz="2000" dirty="0" smtClean="0"/>
              <a:t>0002,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cs-CZ" sz="2000" dirty="0"/>
              <a:t>m</a:t>
            </a:r>
            <a:r>
              <a:rPr lang="cs-CZ" sz="2000" dirty="0" smtClean="0"/>
              <a:t>inimální </a:t>
            </a:r>
            <a:r>
              <a:rPr lang="cs-CZ" sz="2000" dirty="0"/>
              <a:t>základní sazba bude stanovena ve výši 27 000 Kč (s výjimkou </a:t>
            </a:r>
            <a:r>
              <a:rPr lang="cs-CZ" sz="2000" dirty="0" err="1"/>
              <a:t>bazí</a:t>
            </a:r>
            <a:r>
              <a:rPr lang="cs-CZ" sz="2000" dirty="0"/>
              <a:t> 0001,0002</a:t>
            </a:r>
            <a:r>
              <a:rPr lang="cs-CZ" sz="2000" dirty="0" smtClean="0"/>
              <a:t>),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cs-CZ" sz="2000" dirty="0"/>
              <a:t>m</a:t>
            </a:r>
            <a:r>
              <a:rPr lang="cs-CZ" sz="2000" dirty="0" smtClean="0"/>
              <a:t>inimální </a:t>
            </a:r>
            <a:r>
              <a:rPr lang="cs-CZ" sz="2000" dirty="0"/>
              <a:t>základní sazba pro transplantace (</a:t>
            </a:r>
            <a:r>
              <a:rPr lang="cs-CZ" sz="2000" dirty="0" err="1"/>
              <a:t>baze</a:t>
            </a:r>
            <a:r>
              <a:rPr lang="cs-CZ" sz="2000" dirty="0"/>
              <a:t> 0001, 0002) bude stanovena ve </a:t>
            </a:r>
            <a:r>
              <a:rPr lang="cs-CZ" sz="2000" dirty="0" smtClean="0"/>
              <a:t>výši</a:t>
            </a:r>
            <a:br>
              <a:rPr lang="cs-CZ" sz="2000" dirty="0" smtClean="0"/>
            </a:br>
            <a:r>
              <a:rPr lang="cs-CZ" sz="2000" dirty="0" smtClean="0"/>
              <a:t>63</a:t>
            </a:r>
            <a:r>
              <a:rPr lang="cs-CZ" sz="2000" dirty="0"/>
              <a:t> 000 </a:t>
            </a:r>
            <a:r>
              <a:rPr lang="cs-CZ" sz="2000" dirty="0" smtClean="0"/>
              <a:t>Kč,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říplatky </a:t>
            </a:r>
            <a:r>
              <a:rPr lang="cs-CZ" sz="2000" dirty="0"/>
              <a:t>zdravotnickým pracovníkům vykonávajícím nelékařské zdravotnické povolání bez odborného dohledu střídavě ve třísměnném nebo nepřetržitém provozním režimu budou navýšeny o 4 % oproti roku </a:t>
            </a:r>
            <a:r>
              <a:rPr lang="cs-CZ" sz="2000" dirty="0" smtClean="0"/>
              <a:t>2019,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cs-CZ" sz="2000" dirty="0"/>
              <a:t>f</a:t>
            </a:r>
            <a:r>
              <a:rPr lang="cs-CZ" sz="2000" dirty="0" smtClean="0"/>
              <a:t>unkce </a:t>
            </a:r>
            <a:r>
              <a:rPr lang="cs-CZ" sz="2000" dirty="0"/>
              <a:t>Arkus tangens bude uplatněna i v roce </a:t>
            </a:r>
            <a:r>
              <a:rPr lang="cs-CZ" sz="2000" dirty="0" smtClean="0"/>
              <a:t>2020,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ro </a:t>
            </a:r>
            <a:r>
              <a:rPr lang="cs-CZ" sz="2000" dirty="0"/>
              <a:t>výkony doprovodu 00031 a 00032 bude stanovena paušální sazba za ošetřovací den ve výši 447 Kč.</a:t>
            </a:r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18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 anchor="ctr">
            <a:no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Návrh úhrady pro rok 2020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základní teze a cíle návrhu (7)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11</a:t>
            </a:fld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303560" y="2443864"/>
            <a:ext cx="994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9002" y="2071726"/>
            <a:ext cx="10194797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V případě hrazených služeb poskytnutých zahraničním pojištěncům a dále v případě, že poskytovatel poskytne v referenčním nebo hodnoceném období hrazené služby 50 a méně případů hospitalizací pojištěnců příslušné zdravotní pojišťovny, hradí se tyto hrazené služby podle seznamu výkonů s hodnotou bodu ve výši 1,18 Kč. </a:t>
            </a:r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 případě, že poskytovatel poskytne v referenčním nebo hodnoceném období hrazené služby 50 a méně případů hospitalizací pojištěnců příslušné zdravotní pojišťovny, zdravotní pojišťovna poskytne poskytovateli úhradu ve výši 100 Kč za každý den hospitalizace.</a:t>
            </a:r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06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 anchor="ctr">
            <a:no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Návrh úhrady pro rok 2020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základní teze a cíle návrhu (8)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12</a:t>
            </a:fld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303560" y="2443864"/>
            <a:ext cx="994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9002" y="2071726"/>
            <a:ext cx="1019479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Ambulantní složka </a:t>
            </a:r>
            <a:r>
              <a:rPr lang="cs-CZ" b="1" u="sng" dirty="0" smtClean="0"/>
              <a:t>úhrady</a:t>
            </a:r>
          </a:p>
          <a:p>
            <a:pPr lvl="0"/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 </a:t>
            </a:r>
            <a:r>
              <a:rPr lang="cs-CZ" sz="2000" dirty="0" smtClean="0"/>
              <a:t>shodný mechanismus </a:t>
            </a:r>
            <a:r>
              <a:rPr lang="cs-CZ" sz="2000" dirty="0"/>
              <a:t>jako v roce </a:t>
            </a:r>
            <a:r>
              <a:rPr lang="cs-CZ" sz="2000" dirty="0" smtClean="0"/>
              <a:t>2019</a:t>
            </a:r>
            <a:r>
              <a:rPr lang="cs-CZ" sz="2000" dirty="0"/>
              <a:t>,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</a:t>
            </a:r>
            <a:r>
              <a:rPr lang="cs-CZ" sz="2000" dirty="0" smtClean="0"/>
              <a:t>avýšení </a:t>
            </a:r>
            <a:r>
              <a:rPr lang="cs-CZ" sz="2000" dirty="0"/>
              <a:t>úhrady oproti roku 2019 bude činit 4 </a:t>
            </a:r>
            <a:r>
              <a:rPr lang="cs-CZ" sz="2000" dirty="0" smtClean="0"/>
              <a:t>%,</a:t>
            </a:r>
            <a:endParaRPr lang="cs-CZ" sz="2000" dirty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ú</a:t>
            </a:r>
            <a:r>
              <a:rPr lang="cs-CZ" sz="2000" dirty="0" smtClean="0"/>
              <a:t>hrada </a:t>
            </a:r>
            <a:r>
              <a:rPr lang="cs-CZ" sz="2000" dirty="0"/>
              <a:t>hemodialyzační péče bude hrazena dle Memoranda k pilotnímu projektu hemodialyzační péče pro rok </a:t>
            </a:r>
            <a:r>
              <a:rPr lang="cs-CZ" sz="2000" dirty="0" smtClean="0"/>
              <a:t>2019,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h</a:t>
            </a:r>
            <a:r>
              <a:rPr lang="cs-CZ" sz="2000" dirty="0" smtClean="0"/>
              <a:t>razené </a:t>
            </a:r>
            <a:r>
              <a:rPr lang="cs-CZ" sz="2000" dirty="0"/>
              <a:t>služby poskytované v rámci lékařské pohotovostní služby nebudou vstupovat do celkové výše úhrady roku </a:t>
            </a:r>
            <a:r>
              <a:rPr lang="cs-CZ" sz="2000" dirty="0" smtClean="0"/>
              <a:t>2020,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b</a:t>
            </a:r>
            <a:r>
              <a:rPr lang="cs-CZ" sz="2000" dirty="0" smtClean="0"/>
              <a:t>ude </a:t>
            </a:r>
            <a:r>
              <a:rPr lang="cs-CZ" sz="2000" dirty="0"/>
              <a:t>realizována bonifikace urgentního příjmu při splnění podmínky, že pacient nebude přijat k hospitalizaci.</a:t>
            </a:r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96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 anchor="ctr">
            <a:no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Návrh úhrady pro rok 2020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základní teze a cíle návrhu (9)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13</a:t>
            </a:fld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303560" y="2443864"/>
            <a:ext cx="994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9002" y="2071726"/>
            <a:ext cx="10194797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b="1" u="sng" dirty="0"/>
              <a:t>Regulační omezení na předepsané léčivé přípravky, zdravotnické prostředky a na vyžádanou péči</a:t>
            </a:r>
          </a:p>
          <a:p>
            <a:endParaRPr lang="cs-CZ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shodný </a:t>
            </a:r>
            <a:r>
              <a:rPr lang="cs-CZ" sz="2000" dirty="0"/>
              <a:t>regulační mechanismus jako v roce </a:t>
            </a:r>
            <a:r>
              <a:rPr lang="cs-CZ" sz="2000" dirty="0" smtClean="0"/>
              <a:t>2019.</a:t>
            </a:r>
            <a:endParaRPr lang="cs-CZ" sz="2000" b="1" u="sng" dirty="0"/>
          </a:p>
          <a:p>
            <a:endParaRPr lang="cs-CZ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Bilance systému v. z. p.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447409"/>
              </p:ext>
            </p:extLst>
          </p:nvPr>
        </p:nvGraphicFramePr>
        <p:xfrm>
          <a:off x="861188" y="1958180"/>
          <a:ext cx="10721212" cy="5772101"/>
        </p:xfrm>
        <a:graphic>
          <a:graphicData uri="http://schemas.openxmlformats.org/drawingml/2006/table">
            <a:tbl>
              <a:tblPr firstRow="1" firstCol="1" bandRow="1"/>
              <a:tblGrid>
                <a:gridCol w="7787313"/>
                <a:gridCol w="2933899"/>
              </a:tblGrid>
              <a:tr h="668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Mandatorní výdaj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Částka v mil. Kč za systém v. z. p.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Centrová péče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2 500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Nová terapie/technologie a kategorizace PZT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800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Urgentní příjem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1 000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Léčebné konopí (úhrada 90 % z v. z. p.)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Nové kapacity (včetně nových a aktualizovaných výkonů) a přístroje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550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Reforma psychiatrické péče (CDZ + akutní lůžka)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Reforma primární péče (VPL, PLDD, stomatologie) včetně indukovaných nákladů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Chronická a paliativní péče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800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Náklady systému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600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7 800 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668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Odhadovaný meziroční nárůst příjmů v. z. p. (2020/2019)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20 000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Průměrné tempo možného meziročního nárůstu segmentů (po započtení mandatorních výdajů)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3,92 %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68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73800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l"/>
            <a:r>
              <a:rPr lang="pl-PL" sz="3200" dirty="0">
                <a:solidFill>
                  <a:schemeClr val="bg1"/>
                </a:solidFill>
              </a:rPr>
              <a:t>Náklady v </a:t>
            </a:r>
            <a:r>
              <a:rPr lang="pl-PL" sz="3200" dirty="0" smtClean="0">
                <a:solidFill>
                  <a:schemeClr val="bg1"/>
                </a:solidFill>
              </a:rPr>
              <a:t>nemocnicích (bez centrových léčiv)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3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000" y="2124001"/>
            <a:ext cx="10152000" cy="567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120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73800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l"/>
            <a:r>
              <a:rPr lang="pt-BR" sz="3200" dirty="0">
                <a:solidFill>
                  <a:schemeClr val="bg1"/>
                </a:solidFill>
              </a:rPr>
              <a:t>Náklady na centrová léčiva v nemocnicích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4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000" y="2124000"/>
            <a:ext cx="10152000" cy="56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17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 anchor="ctr">
            <a:no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Návrh úhrady pro rok 2020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základní teze a cíle návrhu (1)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5</a:t>
            </a:fld>
            <a:endParaRPr lang="en-US"/>
          </a:p>
        </p:txBody>
      </p:sp>
      <p:sp>
        <p:nvSpPr>
          <p:cNvPr id="4" name="TextovéPole 3"/>
          <p:cNvSpPr txBox="1"/>
          <p:nvPr/>
        </p:nvSpPr>
        <p:spPr>
          <a:xfrm>
            <a:off x="859458" y="2089030"/>
            <a:ext cx="10494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just"/>
            <a:endParaRPr lang="cs-CZ" sz="24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1159003" y="2504528"/>
            <a:ext cx="10194797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referenční období – rok 2018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hodnocené období – rok 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u="sng" dirty="0"/>
              <a:t>kombinovaný způsob úhrady v </a:t>
            </a:r>
            <a:r>
              <a:rPr lang="cs-CZ" sz="2400" b="1" u="sng" dirty="0" smtClean="0"/>
              <a:t>nemocnicích: </a:t>
            </a:r>
            <a:endParaRPr lang="cs-CZ" sz="2400" b="1" u="sng" dirty="0"/>
          </a:p>
          <a:p>
            <a:pPr marL="630238" lvl="3" indent="-26828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individuálně smluvně sjednaná složka úhrady </a:t>
            </a:r>
          </a:p>
          <a:p>
            <a:pPr marL="630238" lvl="3" indent="-26828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léčiva </a:t>
            </a:r>
            <a:r>
              <a:rPr lang="cs-CZ" sz="2000" dirty="0"/>
              <a:t>vázaná Zvláštní smlouvou (</a:t>
            </a:r>
            <a:r>
              <a:rPr lang="cs-CZ" sz="2000" dirty="0" err="1"/>
              <a:t>centrová</a:t>
            </a:r>
            <a:r>
              <a:rPr lang="cs-CZ" sz="2000" dirty="0"/>
              <a:t> péče</a:t>
            </a:r>
            <a:r>
              <a:rPr lang="cs-CZ" sz="2000" dirty="0" smtClean="0"/>
              <a:t>)</a:t>
            </a:r>
            <a:endParaRPr lang="cs-CZ" sz="2000" dirty="0"/>
          </a:p>
          <a:p>
            <a:pPr marL="630238" lvl="3" indent="-26828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akutní lůžková </a:t>
            </a:r>
            <a:r>
              <a:rPr lang="cs-CZ" sz="2000" dirty="0" smtClean="0"/>
              <a:t>péče</a:t>
            </a:r>
            <a:endParaRPr lang="cs-CZ" sz="2000" dirty="0"/>
          </a:p>
          <a:p>
            <a:pPr marL="361950" lvl="3" indent="0">
              <a:spcBef>
                <a:spcPts val="600"/>
              </a:spcBef>
              <a:buNone/>
            </a:pPr>
            <a:r>
              <a:rPr lang="cs-CZ" sz="2000" dirty="0"/>
              <a:t>	  − úhrada formou případového </a:t>
            </a:r>
            <a:r>
              <a:rPr lang="cs-CZ" sz="2000" dirty="0" smtClean="0"/>
              <a:t>paušálu</a:t>
            </a:r>
            <a:endParaRPr lang="cs-CZ" sz="2000" dirty="0"/>
          </a:p>
          <a:p>
            <a:pPr marL="361950" lvl="3" indent="0">
              <a:spcBef>
                <a:spcPts val="600"/>
              </a:spcBef>
              <a:buNone/>
            </a:pPr>
            <a:r>
              <a:rPr lang="cs-CZ" sz="2000" dirty="0"/>
              <a:t>	  – úhrada vyčleněná  z úhrady příp. </a:t>
            </a:r>
            <a:r>
              <a:rPr lang="cs-CZ" sz="2000" dirty="0" smtClean="0"/>
              <a:t>paušálu</a:t>
            </a:r>
          </a:p>
          <a:p>
            <a:pPr marL="647700" lvl="3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ambulantní </a:t>
            </a:r>
            <a:r>
              <a:rPr lang="cs-CZ" sz="2000" dirty="0"/>
              <a:t>péče</a:t>
            </a:r>
            <a:endParaRPr lang="cs-CZ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924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 anchor="ctr">
            <a:no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Návrh úhrady pro rok 2020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základní teze a cíle návrhu (2)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6</a:t>
            </a:fld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303560" y="2443864"/>
            <a:ext cx="9945687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/>
              <a:t>Individuálně smluvně sjednaná složka </a:t>
            </a:r>
            <a:r>
              <a:rPr lang="cs-CZ" sz="2400" b="1" u="sng" dirty="0" smtClean="0"/>
              <a:t>úhrady</a:t>
            </a:r>
          </a:p>
          <a:p>
            <a:endParaRPr lang="cs-CZ" b="1" u="sng" dirty="0"/>
          </a:p>
          <a:p>
            <a:endParaRPr lang="cs-CZ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Zdravotní pojišťovna a poskytovatel si mohou sjednat ve smlouvě rozdílnou výši a způsob úhrady hrazených služeb i pro jiné hrazené služby, než jsou zahrnuty v úhradě případovým paušálem nebo v úhradě vyčleněné z úhrady případovým paušálem</a:t>
            </a:r>
            <a:r>
              <a:rPr lang="cs-CZ" sz="2000" dirty="0" smtClean="0"/>
              <a:t>.</a:t>
            </a:r>
          </a:p>
          <a:p>
            <a:endParaRPr lang="cs-CZ" sz="2000" b="1" u="sng" dirty="0"/>
          </a:p>
          <a:p>
            <a:endParaRPr lang="cs-CZ" sz="20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Zdravotní pojišťovna a poskytovatel si mohou sjednat ve smlouvě výši a způsob úhrady realizovanou dle CZ-DRG v případě zveřejnění platných metodik CZ-DRG a platného </a:t>
            </a:r>
            <a:r>
              <a:rPr lang="cs-CZ" sz="2000" dirty="0" err="1"/>
              <a:t>grouperu</a:t>
            </a:r>
            <a:r>
              <a:rPr lang="cs-CZ" sz="2000" dirty="0"/>
              <a:t> CZ-DRG do 30. 4. 2019.</a:t>
            </a:r>
            <a:endParaRPr lang="cs-CZ" sz="2000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pPr marL="0" lvl="3"/>
            <a:r>
              <a:rPr lang="cs-CZ" sz="2400" b="1" u="sng" dirty="0"/>
              <a:t>L</a:t>
            </a:r>
            <a:r>
              <a:rPr lang="cs-CZ" sz="2400" b="1" u="sng" dirty="0" smtClean="0"/>
              <a:t>éčiva </a:t>
            </a:r>
            <a:r>
              <a:rPr lang="cs-CZ" sz="2400" b="1" u="sng" dirty="0"/>
              <a:t>vázaná Zvláštní smlouvou (</a:t>
            </a:r>
            <a:r>
              <a:rPr lang="cs-CZ" sz="2400" b="1" u="sng" dirty="0" err="1"/>
              <a:t>centrová</a:t>
            </a:r>
            <a:r>
              <a:rPr lang="cs-CZ" sz="2400" b="1" u="sng" dirty="0"/>
              <a:t> péče</a:t>
            </a:r>
            <a:r>
              <a:rPr lang="cs-CZ" sz="2400" b="1" u="sng" dirty="0" smtClean="0"/>
              <a:t>)</a:t>
            </a:r>
          </a:p>
          <a:p>
            <a:pPr marL="0" lvl="3"/>
            <a:endParaRPr lang="cs-CZ" sz="2400" b="1" u="sng" dirty="0"/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cs-CZ" sz="2000" dirty="0"/>
              <a:t>Způsob úhrady bude shodný jako v roce 2019. Navýšení bude dáno příslušným koeficientem, kdy výši a způsob úhrady těchto zdravotních služeb zdravotní pojišťovna smluvně dohodne s poskytovateli lůžkových služeb.</a:t>
            </a:r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21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 anchor="ctr">
            <a:no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Návrh úhrady pro rok 2020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základní teze a cíle návrhu (3)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7</a:t>
            </a:fld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303560" y="2443864"/>
            <a:ext cx="994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9002" y="2358805"/>
            <a:ext cx="10194797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/>
              <a:t>Úhrada formou případového </a:t>
            </a:r>
            <a:r>
              <a:rPr lang="cs-CZ" sz="2400" b="1" u="sng" dirty="0" smtClean="0"/>
              <a:t>paušálu</a:t>
            </a:r>
          </a:p>
          <a:p>
            <a:endParaRPr lang="cs-CZ" sz="2000" b="1" u="sng" dirty="0" smtClean="0"/>
          </a:p>
          <a:p>
            <a:r>
              <a:rPr lang="cs-CZ" sz="2000" b="1" u="sng" dirty="0" smtClean="0"/>
              <a:t>A) </a:t>
            </a:r>
            <a:r>
              <a:rPr lang="cs-CZ" sz="2000" b="1" u="sng" dirty="0"/>
              <a:t>Úhrada hospitalizačních případů zařazených do MDC 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Při </a:t>
            </a:r>
            <a:r>
              <a:rPr lang="cs-CZ" sz="2000" dirty="0"/>
              <a:t>splnění podmínek bude úhrada za hospitalizační případy zařazené do MDC 19 realizována dle uzavřeného Memoranda k pilotnímu projektu pro rok 2019. Při nesplnění podmínek bude úhrada za hospitalizační případy zařazené do MDC 19 realizována formou případového paušálu.</a:t>
            </a:r>
          </a:p>
          <a:p>
            <a:endParaRPr lang="cs-CZ" b="1" u="sng" dirty="0" smtClean="0"/>
          </a:p>
          <a:p>
            <a:endParaRPr lang="cs-CZ" b="1" u="sng" dirty="0" smtClean="0"/>
          </a:p>
          <a:p>
            <a:r>
              <a:rPr lang="cs-CZ" sz="2000" b="1" u="sng" dirty="0" smtClean="0"/>
              <a:t>B) </a:t>
            </a:r>
            <a:r>
              <a:rPr lang="cs-CZ" sz="2000" b="1" u="sng" dirty="0"/>
              <a:t>Úhrada </a:t>
            </a:r>
            <a:r>
              <a:rPr lang="cs-CZ" sz="2000" b="1" u="sng" dirty="0" smtClean="0"/>
              <a:t>formou případového paušálu:</a:t>
            </a:r>
            <a:endParaRPr lang="cs-CZ" sz="20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shodný mechanismus jako </a:t>
            </a:r>
            <a:r>
              <a:rPr lang="cs-CZ" sz="2000" dirty="0"/>
              <a:t>v roce </a:t>
            </a:r>
            <a:r>
              <a:rPr lang="cs-CZ" sz="2000" dirty="0" smtClean="0"/>
              <a:t>2019,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</a:t>
            </a:r>
            <a:r>
              <a:rPr lang="cs-CZ" sz="2000" dirty="0" smtClean="0"/>
              <a:t>avýšení </a:t>
            </a:r>
            <a:r>
              <a:rPr lang="cs-CZ" sz="2000" dirty="0"/>
              <a:t>úhrady oproti roku 2019 bude činit 4 </a:t>
            </a:r>
            <a:r>
              <a:rPr lang="cs-CZ" sz="2000" dirty="0" smtClean="0"/>
              <a:t>%,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rodukční </a:t>
            </a:r>
            <a:r>
              <a:rPr lang="cs-CZ" sz="2000" dirty="0"/>
              <a:t>podmínka bude nastavena na 100 % referenčního </a:t>
            </a:r>
            <a:r>
              <a:rPr lang="cs-CZ" sz="2000" dirty="0" smtClean="0"/>
              <a:t>období,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 anchor="ctr">
            <a:no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Návrh úhrady pro rok 2020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základní teze a cíle návrhu (4)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8</a:t>
            </a:fld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303560" y="2443864"/>
            <a:ext cx="994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9002" y="2358805"/>
            <a:ext cx="10194797" cy="817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8150" lvl="3" indent="-1714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Minimální základní sazba:</a:t>
            </a:r>
          </a:p>
          <a:p>
            <a:pPr marL="266700" lvl="3" algn="just">
              <a:spcBef>
                <a:spcPts val="0"/>
              </a:spcBef>
              <a:spcAft>
                <a:spcPts val="600"/>
              </a:spcAft>
            </a:pPr>
            <a:endParaRPr lang="cs-CZ" sz="1200" dirty="0" smtClean="0"/>
          </a:p>
          <a:p>
            <a:pPr marL="266700" lvl="3" algn="just">
              <a:spcBef>
                <a:spcPts val="0"/>
              </a:spcBef>
              <a:spcAft>
                <a:spcPts val="600"/>
              </a:spcAft>
            </a:pPr>
            <a:r>
              <a:rPr lang="cs-CZ" sz="1200" dirty="0" smtClean="0"/>
              <a:t>	</a:t>
            </a:r>
          </a:p>
          <a:p>
            <a:pPr marL="266700" lvl="3" algn="just">
              <a:spcBef>
                <a:spcPts val="0"/>
              </a:spcBef>
              <a:spcAft>
                <a:spcPts val="600"/>
              </a:spcAft>
            </a:pPr>
            <a:r>
              <a:rPr lang="cs-CZ" sz="1200" dirty="0"/>
              <a:t>	</a:t>
            </a:r>
            <a:r>
              <a:rPr lang="cs-CZ" b="1" dirty="0" smtClean="0"/>
              <a:t>pro </a:t>
            </a:r>
            <a:r>
              <a:rPr lang="cs-CZ" b="1" dirty="0"/>
              <a:t>vysoce </a:t>
            </a:r>
            <a:r>
              <a:rPr lang="cs-CZ" b="1" dirty="0" err="1" smtClean="0"/>
              <a:t>spec.centra</a:t>
            </a:r>
            <a:r>
              <a:rPr lang="cs-CZ" b="1" dirty="0" smtClean="0"/>
              <a:t>:               ostatní 28 </a:t>
            </a:r>
            <a:r>
              <a:rPr lang="cs-CZ" b="1" dirty="0"/>
              <a:t>000 Kč</a:t>
            </a:r>
          </a:p>
          <a:p>
            <a:pPr marL="266700" lvl="3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 smtClean="0"/>
              <a:t>	36 000 </a:t>
            </a:r>
            <a:r>
              <a:rPr lang="cs-CZ" b="1" dirty="0"/>
              <a:t>Kč (1. podmínka)</a:t>
            </a:r>
          </a:p>
          <a:p>
            <a:pPr marL="266700" lvl="3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 smtClean="0"/>
              <a:t>	33 000 </a:t>
            </a:r>
            <a:r>
              <a:rPr lang="cs-CZ" b="1" dirty="0"/>
              <a:t>Kč (2. podmínka) </a:t>
            </a:r>
            <a:endParaRPr lang="cs-CZ" b="1" dirty="0" smtClean="0"/>
          </a:p>
          <a:p>
            <a:pPr marL="266700" lvl="3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/>
              <a:t>	</a:t>
            </a:r>
            <a:endParaRPr lang="cs-CZ" sz="2000" b="1" dirty="0">
              <a:solidFill>
                <a:srgbClr val="FF0000"/>
              </a:solidFill>
            </a:endParaRPr>
          </a:p>
          <a:p>
            <a:pPr marL="552450" lvl="3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1. Podmínka </a:t>
            </a:r>
            <a:r>
              <a:rPr lang="cs-CZ" sz="2000" dirty="0"/>
              <a:t>- pro poskytovatelé, kteří mají současně pouze 3 vysoce specializovaná centra: centra vysoce </a:t>
            </a:r>
            <a:r>
              <a:rPr lang="cs-CZ" sz="2000" dirty="0" err="1"/>
              <a:t>spec</a:t>
            </a:r>
            <a:r>
              <a:rPr lang="cs-CZ" sz="2000" dirty="0"/>
              <a:t>. cerebrovaskulární péče, centra vysoce </a:t>
            </a:r>
            <a:r>
              <a:rPr lang="cs-CZ" sz="2000" dirty="0" err="1"/>
              <a:t>spec</a:t>
            </a:r>
            <a:r>
              <a:rPr lang="cs-CZ" sz="2000" dirty="0"/>
              <a:t>. komplexní kardiovaskulární péče a centra vysoce </a:t>
            </a:r>
            <a:r>
              <a:rPr lang="cs-CZ" sz="2000" dirty="0" err="1"/>
              <a:t>spec</a:t>
            </a:r>
            <a:r>
              <a:rPr lang="cs-CZ" sz="2000" dirty="0"/>
              <a:t>. onkologické péče.</a:t>
            </a:r>
          </a:p>
          <a:p>
            <a:pPr marL="552450" lvl="3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2. Podmínka </a:t>
            </a:r>
            <a:r>
              <a:rPr lang="cs-CZ" sz="2000" dirty="0"/>
              <a:t>- pokud poskytovatel nesplňuje předešlé podmínky, ale má statut centra vysoce </a:t>
            </a:r>
            <a:r>
              <a:rPr lang="cs-CZ" sz="2000" dirty="0" err="1"/>
              <a:t>spec</a:t>
            </a:r>
            <a:r>
              <a:rPr lang="cs-CZ" sz="2000" dirty="0"/>
              <a:t>. onkologické péče a zároveň statut centra vysoce </a:t>
            </a:r>
            <a:r>
              <a:rPr lang="cs-CZ" sz="2000" dirty="0" err="1"/>
              <a:t>spec</a:t>
            </a:r>
            <a:r>
              <a:rPr lang="cs-CZ" sz="2000" dirty="0"/>
              <a:t>. traumatologické péče pro děti a zároveň statut centra vysoce </a:t>
            </a:r>
            <a:r>
              <a:rPr lang="cs-CZ" sz="2000" dirty="0" err="1"/>
              <a:t>spec</a:t>
            </a:r>
            <a:r>
              <a:rPr lang="cs-CZ" sz="2000" dirty="0"/>
              <a:t>. cerebrovaskulární péče nebo vysoce </a:t>
            </a:r>
            <a:r>
              <a:rPr lang="cs-CZ" sz="2000" dirty="0" err="1"/>
              <a:t>spec</a:t>
            </a:r>
            <a:r>
              <a:rPr lang="cs-CZ" sz="2000" dirty="0"/>
              <a:t>. péče o pacienty s iktem</a:t>
            </a:r>
            <a:r>
              <a:rPr lang="cs-CZ" sz="2000" dirty="0" smtClean="0"/>
              <a:t>.</a:t>
            </a:r>
            <a:endParaRPr lang="cs-CZ" sz="2000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říplatky </a:t>
            </a:r>
            <a:r>
              <a:rPr lang="cs-CZ" sz="2000" dirty="0"/>
              <a:t>zdravotnickým pracovníkům vykonávajícím nelékařské zdravotnické povolání bez odborného dohledu střídavě ve třísměnném nebo nepřetržitém provozním režimu budou navýšeny o 4 % oproti roku </a:t>
            </a:r>
            <a:r>
              <a:rPr lang="cs-CZ" sz="2000" dirty="0" smtClean="0"/>
              <a:t>2019,</a:t>
            </a:r>
            <a:endParaRPr lang="cs-CZ" sz="2000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2732567" y="2693673"/>
            <a:ext cx="830491" cy="591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919115" y="2693673"/>
            <a:ext cx="1322736" cy="557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520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 anchor="ctr">
            <a:no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Návrh úhrady pro rok 2020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základní teze a cíle návrhu (5)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9</a:t>
            </a:fld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303560" y="2443864"/>
            <a:ext cx="994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9002" y="2358805"/>
            <a:ext cx="1019479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1" indent="-265113">
              <a:buFont typeface="Arial" panose="020B0604020202020204" pitchFamily="34" charset="0"/>
              <a:buChar char="•"/>
            </a:pPr>
            <a:r>
              <a:rPr lang="cs-CZ" sz="2000" dirty="0"/>
              <a:t>f</a:t>
            </a:r>
            <a:r>
              <a:rPr lang="cs-CZ" sz="2000" dirty="0" smtClean="0"/>
              <a:t>unkce </a:t>
            </a:r>
            <a:r>
              <a:rPr lang="cs-CZ" sz="2000" dirty="0"/>
              <a:t>Arkus tangens bude uplatněna i v roce </a:t>
            </a:r>
            <a:r>
              <a:rPr lang="cs-CZ" sz="2000" dirty="0" smtClean="0"/>
              <a:t>2020</a:t>
            </a:r>
            <a:r>
              <a:rPr lang="cs-CZ" sz="2000" dirty="0"/>
              <a:t>,</a:t>
            </a:r>
            <a:endParaRPr lang="cs-CZ" sz="2000" dirty="0" smtClean="0"/>
          </a:p>
          <a:p>
            <a:pPr marL="265113" lvl="1" indent="-265113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65113" lvl="1" indent="-265113">
              <a:buFont typeface="Arial" panose="020B0604020202020204" pitchFamily="34" charset="0"/>
              <a:buChar char="•"/>
            </a:pPr>
            <a:r>
              <a:rPr lang="cs-CZ" sz="2000" dirty="0"/>
              <a:t>n</a:t>
            </a:r>
            <a:r>
              <a:rPr lang="cs-CZ" sz="2000" dirty="0" smtClean="0"/>
              <a:t>adprodukce </a:t>
            </a:r>
            <a:r>
              <a:rPr lang="cs-CZ" sz="2000" dirty="0"/>
              <a:t>bude uhrazena od 103 % a podmíněna nárůstem unikátních </a:t>
            </a:r>
            <a:r>
              <a:rPr lang="cs-CZ" sz="2000" dirty="0" smtClean="0"/>
              <a:t>pojištěnců,</a:t>
            </a:r>
          </a:p>
          <a:p>
            <a:pPr marL="265113" lvl="1" indent="-2651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65113" lvl="1" indent="-265113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ro výkony doprovodu 00031 a 00032 bude stanovena paušální sazba za ošetřovací den ve </a:t>
            </a:r>
            <a:br>
              <a:rPr lang="cs-CZ" sz="2000" dirty="0" smtClean="0"/>
            </a:br>
            <a:r>
              <a:rPr lang="cs-CZ" sz="2000" dirty="0" smtClean="0"/>
              <a:t>výši 447 Kč,</a:t>
            </a:r>
          </a:p>
          <a:p>
            <a:pPr marL="265113" lvl="1" indent="-2651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r</a:t>
            </a:r>
            <a:r>
              <a:rPr lang="cs-CZ" sz="2000" dirty="0" smtClean="0"/>
              <a:t>egulace </a:t>
            </a:r>
            <a:r>
              <a:rPr lang="cs-CZ" sz="2000" dirty="0"/>
              <a:t>na překlady bude realizována shodným mechanismem jako v roce 2019.</a:t>
            </a:r>
            <a:endParaRPr lang="cs-CZ" sz="2000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06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FF8318B19AC64A834F4A747FDFC862" ma:contentTypeVersion="10" ma:contentTypeDescription="Vytvořit nový dokument" ma:contentTypeScope="" ma:versionID="20ee47ec60a391f885bad6c7eb37b388">
  <xsd:schema xmlns:xsd="http://www.w3.org/2001/XMLSchema" xmlns:xs="http://www.w3.org/2001/XMLSchema" xmlns:p="http://schemas.microsoft.com/office/2006/metadata/properties" xmlns:ns2="10188f33-29c6-449c-8167-3cfe9f2189f7" xmlns:ns3="132fe20e-6c8e-4b23-ada2-ee3ef4468e07" xmlns:ns4="189c7478-f36e-4d06-b026-5479ab3e2b44" targetNamespace="http://schemas.microsoft.com/office/2006/metadata/properties" ma:root="true" ma:fieldsID="e443967a96b474f86e67f4c760eb1cce" ns2:_="" ns3:_="" ns4:_="">
    <xsd:import namespace="10188f33-29c6-449c-8167-3cfe9f2189f7"/>
    <xsd:import namespace="132fe20e-6c8e-4b23-ada2-ee3ef4468e07"/>
    <xsd:import namespace="189c7478-f36e-4d06-b026-5479ab3e2b44"/>
    <xsd:element name="properties">
      <xsd:complexType>
        <xsd:sequence>
          <xsd:element name="documentManagement">
            <xsd:complexType>
              <xsd:all>
                <xsd:element ref="ns2:Zodpov_x00ed_d_x00e1_" minOccurs="0"/>
                <xsd:element ref="ns3:VZP_Counter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188f33-29c6-449c-8167-3cfe9f2189f7" elementFormDefault="qualified">
    <xsd:import namespace="http://schemas.microsoft.com/office/2006/documentManagement/types"/>
    <xsd:import namespace="http://schemas.microsoft.com/office/infopath/2007/PartnerControls"/>
    <xsd:element name="Zodpov_x00ed_d_x00e1_" ma:index="8" nillable="true" ma:displayName="Zodpovídá" ma:list="UserInfo" ma:SharePointGroup="0" ma:internalName="Zodpov_x00ed_d_x00e1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fe20e-6c8e-4b23-ada2-ee3ef4468e07" elementFormDefault="qualified">
    <xsd:import namespace="http://schemas.microsoft.com/office/2006/documentManagement/types"/>
    <xsd:import namespace="http://schemas.microsoft.com/office/infopath/2007/PartnerControls"/>
    <xsd:element name="VZP_Counter" ma:index="9" nillable="true" ma:displayName="Počítadlo přístupů" ma:default="0" ma:internalName="VZP_Counter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c7478-f36e-4d06-b026-5479ab3e2b4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ze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Zodpov_x00ed_d_x00e1_ xmlns="10188f33-29c6-449c-8167-3cfe9f2189f7">
      <UserInfo>
        <DisplayName>Váňová Kamila Mgr. (VZP ČR Ústředí)</DisplayName>
        <AccountId>5565</AccountId>
        <AccountType/>
      </UserInfo>
    </Zodpov_x00ed_d_x00e1_>
    <VZP_Counter xmlns="132fe20e-6c8e-4b23-ada2-ee3ef4468e07">4</VZP_Counter>
  </documentManagement>
</p:properties>
</file>

<file path=customXml/itemProps1.xml><?xml version="1.0" encoding="utf-8"?>
<ds:datastoreItem xmlns:ds="http://schemas.openxmlformats.org/officeDocument/2006/customXml" ds:itemID="{931E4914-FF8A-4CB0-A04B-E541DF5D90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188f33-29c6-449c-8167-3cfe9f2189f7"/>
    <ds:schemaRef ds:uri="132fe20e-6c8e-4b23-ada2-ee3ef4468e07"/>
    <ds:schemaRef ds:uri="189c7478-f36e-4d06-b026-5479ab3e2b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6A59FE-1D07-465C-AAA4-AE41B74E07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76C71D-8A81-484A-BDD9-DAD864473C8C}">
  <ds:schemaRefs>
    <ds:schemaRef ds:uri="http://www.w3.org/XML/1998/namespace"/>
    <ds:schemaRef ds:uri="http://purl.org/dc/terms/"/>
    <ds:schemaRef ds:uri="189c7478-f36e-4d06-b026-5479ab3e2b44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132fe20e-6c8e-4b23-ada2-ee3ef4468e07"/>
    <ds:schemaRef ds:uri="http://purl.org/dc/elements/1.1/"/>
    <ds:schemaRef ds:uri="10188f33-29c6-449c-8167-3cfe9f2189f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</TotalTime>
  <Words>318</Words>
  <Application>Microsoft Office PowerPoint</Application>
  <PresentationFormat>Vlastní</PresentationFormat>
  <Paragraphs>252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 Skupina poskytovatelů akutní lůžkové péče  Dohodovací řízení pro rok 2020</vt:lpstr>
      <vt:lpstr>Bilance systému v. z. p.</vt:lpstr>
      <vt:lpstr>Náklady v nemocnicích (bez centrových léčiv)</vt:lpstr>
      <vt:lpstr>Náklady na centrová léčiva v nemocnicích</vt:lpstr>
      <vt:lpstr>Návrh úhrady pro rok 2020 základní teze a cíle návrhu (1)</vt:lpstr>
      <vt:lpstr>Návrh úhrady pro rok 2020 základní teze a cíle návrhu (2)</vt:lpstr>
      <vt:lpstr>Návrh úhrady pro rok 2020 základní teze a cíle návrhu (3)</vt:lpstr>
      <vt:lpstr>Návrh úhrady pro rok 2020 základní teze a cíle návrhu (4)</vt:lpstr>
      <vt:lpstr>Návrh úhrady pro rok 2020 základní teze a cíle návrhu (5)</vt:lpstr>
      <vt:lpstr>Návrh úhrady pro rok 2020 základní teze a cíle návrhu (6)</vt:lpstr>
      <vt:lpstr>Návrh úhrady pro rok 2020 základní teze a cíle návrhu (7)</vt:lpstr>
      <vt:lpstr>Návrh úhrady pro rok 2020 základní teze a cíle návrhu (8)</vt:lpstr>
      <vt:lpstr>Návrh úhrady pro rok 2020 základní teze a cíle návrhu (9)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Prezentace_vzor_GM (2018)</dc:title>
  <dc:creator>Benjamin Hasić</dc:creator>
  <cp:lastModifiedBy>Libuše Dřímalová</cp:lastModifiedBy>
  <cp:revision>101</cp:revision>
  <dcterms:created xsi:type="dcterms:W3CDTF">2018-02-19T14:51:17Z</dcterms:created>
  <dcterms:modified xsi:type="dcterms:W3CDTF">2019-04-16T07:03:39Z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0x0101009BFF8318B19AC64A834F4A747FDFC862</vt:lpwstr>
  </property>
</Properties>
</file>