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8"/>
  </p:notesMasterIdLst>
  <p:sldIdLst>
    <p:sldId id="260" r:id="rId5"/>
    <p:sldId id="316" r:id="rId6"/>
    <p:sldId id="315" r:id="rId7"/>
    <p:sldId id="314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 snapToGrid="0" snapToObjects="1">
      <p:cViewPr>
        <p:scale>
          <a:sx n="90" d="100"/>
          <a:sy n="90" d="100"/>
        </p:scale>
        <p:origin x="-666" y="-24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4/16/2019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4/16/2019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4/16/2019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32383"/>
            <a:ext cx="10363200" cy="306665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Skupina poskytovatelů akutní lůžkové péče</a:t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2020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6157748"/>
            <a:ext cx="3694386" cy="1751812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2019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5719795"/>
            <a:ext cx="4286250" cy="875906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 fontScale="92500" lnSpcReduction="20000"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 smtClean="0"/>
          </a:p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10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071726"/>
            <a:ext cx="10194797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u="sng" dirty="0"/>
              <a:t>Úhrada vyčleněná z úhrady formou případového </a:t>
            </a:r>
            <a:r>
              <a:rPr lang="cs-CZ" sz="2400" b="1" u="sng" dirty="0" smtClean="0"/>
              <a:t>paušálu:</a:t>
            </a:r>
            <a:endParaRPr lang="cs-CZ" sz="2400" dirty="0"/>
          </a:p>
          <a:p>
            <a:endParaRPr lang="cs-CZ" b="1" u="sng" dirty="0" smtClean="0"/>
          </a:p>
          <a:p>
            <a:pPr marL="446088" lvl="1" indent="-446088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hodný mechanismus jako </a:t>
            </a:r>
            <a:r>
              <a:rPr lang="cs-CZ" sz="2000" dirty="0"/>
              <a:t>v roce </a:t>
            </a:r>
            <a:r>
              <a:rPr lang="cs-CZ" sz="2000" dirty="0" smtClean="0"/>
              <a:t>2019,</a:t>
            </a:r>
          </a:p>
          <a:p>
            <a:pPr marL="446088" lvl="1" indent="-446088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avýšení </a:t>
            </a:r>
            <a:r>
              <a:rPr lang="cs-CZ" sz="2000" dirty="0"/>
              <a:t>úhrady oproti roku 2019 bude činit 4 </a:t>
            </a:r>
            <a:r>
              <a:rPr lang="cs-CZ" sz="2000" dirty="0" smtClean="0"/>
              <a:t>%,</a:t>
            </a:r>
          </a:p>
          <a:p>
            <a:pPr marL="0" lvl="1"/>
            <a:endParaRPr lang="cs-CZ" sz="2000" dirty="0" smtClean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porody</a:t>
            </a:r>
            <a:r>
              <a:rPr lang="cs-CZ" sz="2000" dirty="0"/>
              <a:t>, novorozenci, HIV, transplantace za případy zařazené do </a:t>
            </a:r>
            <a:r>
              <a:rPr lang="cs-CZ" sz="2000" dirty="0" err="1"/>
              <a:t>bazí</a:t>
            </a:r>
            <a:r>
              <a:rPr lang="cs-CZ" sz="2000" dirty="0"/>
              <a:t> 0001, </a:t>
            </a:r>
            <a:r>
              <a:rPr lang="cs-CZ" sz="2000" dirty="0" smtClean="0"/>
              <a:t>0002,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/>
              <a:t>m</a:t>
            </a:r>
            <a:r>
              <a:rPr lang="cs-CZ" sz="2000" dirty="0" smtClean="0"/>
              <a:t>inimální </a:t>
            </a:r>
            <a:r>
              <a:rPr lang="cs-CZ" sz="2000" dirty="0"/>
              <a:t>základní sazba bude stanovena ve výši 27 000 Kč (s výjimkou </a:t>
            </a:r>
            <a:r>
              <a:rPr lang="cs-CZ" sz="2000" dirty="0" err="1"/>
              <a:t>bazí</a:t>
            </a:r>
            <a:r>
              <a:rPr lang="cs-CZ" sz="2000" dirty="0"/>
              <a:t> 0001,0002</a:t>
            </a:r>
            <a:r>
              <a:rPr lang="cs-CZ" sz="2000" dirty="0" smtClean="0"/>
              <a:t>),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/>
              <a:t>m</a:t>
            </a:r>
            <a:r>
              <a:rPr lang="cs-CZ" sz="2000" dirty="0" smtClean="0"/>
              <a:t>inimální </a:t>
            </a:r>
            <a:r>
              <a:rPr lang="cs-CZ" sz="2000" dirty="0"/>
              <a:t>základní sazba pro transplantace (</a:t>
            </a:r>
            <a:r>
              <a:rPr lang="cs-CZ" sz="2000" dirty="0" err="1"/>
              <a:t>baze</a:t>
            </a:r>
            <a:r>
              <a:rPr lang="cs-CZ" sz="2000" dirty="0"/>
              <a:t> 0001, 0002) bude stanovena ve </a:t>
            </a:r>
            <a:r>
              <a:rPr lang="cs-CZ" sz="2000" dirty="0" smtClean="0"/>
              <a:t>výši</a:t>
            </a:r>
            <a:br>
              <a:rPr lang="cs-CZ" sz="2000" dirty="0" smtClean="0"/>
            </a:br>
            <a:r>
              <a:rPr lang="cs-CZ" sz="2000" dirty="0" smtClean="0"/>
              <a:t>63</a:t>
            </a:r>
            <a:r>
              <a:rPr lang="cs-CZ" sz="2000" dirty="0"/>
              <a:t> 000 </a:t>
            </a:r>
            <a:r>
              <a:rPr lang="cs-CZ" sz="2000" dirty="0" smtClean="0"/>
              <a:t>Kč,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říplatky </a:t>
            </a:r>
            <a:r>
              <a:rPr lang="cs-CZ" sz="2000" dirty="0"/>
              <a:t>zdravotnickým pracovníkům vykonávajícím nelékařské zdravotnické povolání bez odborného dohledu střídavě ve třísměnném nebo nepřetržitém provozním režimu budou navýšeny o 4 % oproti roku </a:t>
            </a:r>
            <a:r>
              <a:rPr lang="cs-CZ" sz="2000" dirty="0" smtClean="0"/>
              <a:t>2019,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/>
              <a:t>f</a:t>
            </a:r>
            <a:r>
              <a:rPr lang="cs-CZ" sz="2000" dirty="0" smtClean="0"/>
              <a:t>unkce </a:t>
            </a:r>
            <a:r>
              <a:rPr lang="cs-CZ" sz="2000" dirty="0"/>
              <a:t>Arkus tangens bude uplatněna i v roce </a:t>
            </a:r>
            <a:r>
              <a:rPr lang="cs-CZ" sz="2000" dirty="0" smtClean="0"/>
              <a:t>2020,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ro </a:t>
            </a:r>
            <a:r>
              <a:rPr lang="cs-CZ" sz="2000" dirty="0"/>
              <a:t>výkony doprovodu 00031 a 00032 bude stanovena paušální sazba za ošetřovací den ve výši 447 Kč.</a:t>
            </a:r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1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(7)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11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071726"/>
            <a:ext cx="1019479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V případě hrazených služeb poskytnutých zahraničním pojištěncům a dále v případě, že poskytovatel poskytne v referenčním nebo hodnoceném období hrazené služby 50 a méně případů hospitalizací pojištěnců příslušné zdravotní pojišťovny, hradí se tyto hrazené služby podle seznamu výkonů s hodnotou bodu ve výši 1,18 Kč. </a:t>
            </a:r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 případě, že poskytovatel poskytne v referenčním nebo hodnoceném období hrazené služby 50 a méně případů hospitalizací pojištěnců příslušné zdravotní pojišťovny, zdravotní pojišťovna poskytne poskytovateli úhradu ve výši 100 Kč za každý den hospitalizace.</a:t>
            </a:r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0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(8)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12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071726"/>
            <a:ext cx="1019479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Ambulantní složka </a:t>
            </a:r>
            <a:r>
              <a:rPr lang="cs-CZ" b="1" u="sng" dirty="0" smtClean="0"/>
              <a:t>úhrady</a:t>
            </a:r>
          </a:p>
          <a:p>
            <a:pPr lvl="0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 </a:t>
            </a:r>
            <a:r>
              <a:rPr lang="cs-CZ" sz="2000" dirty="0" smtClean="0"/>
              <a:t>shodný mechanismus </a:t>
            </a:r>
            <a:r>
              <a:rPr lang="cs-CZ" sz="2000" dirty="0"/>
              <a:t>jako v roce </a:t>
            </a:r>
            <a:r>
              <a:rPr lang="cs-CZ" sz="2000" dirty="0" smtClean="0"/>
              <a:t>2019</a:t>
            </a:r>
            <a:r>
              <a:rPr lang="cs-CZ" sz="2000" dirty="0"/>
              <a:t>,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avýšení </a:t>
            </a:r>
            <a:r>
              <a:rPr lang="cs-CZ" sz="2000" dirty="0"/>
              <a:t>úhrady oproti roku 2019 bude činit 4 </a:t>
            </a:r>
            <a:r>
              <a:rPr lang="cs-CZ" sz="2000" dirty="0" smtClean="0"/>
              <a:t>%,</a:t>
            </a:r>
            <a:endParaRPr lang="cs-CZ" sz="2000" dirty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ú</a:t>
            </a:r>
            <a:r>
              <a:rPr lang="cs-CZ" sz="2000" dirty="0" smtClean="0"/>
              <a:t>hrada </a:t>
            </a:r>
            <a:r>
              <a:rPr lang="cs-CZ" sz="2000" dirty="0"/>
              <a:t>hemodialyzační péče bude hrazena dle Memoranda k pilotnímu projektu hemodialyzační péče pro rok </a:t>
            </a:r>
            <a:r>
              <a:rPr lang="cs-CZ" sz="2000" dirty="0" smtClean="0"/>
              <a:t>2019,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h</a:t>
            </a:r>
            <a:r>
              <a:rPr lang="cs-CZ" sz="2000" dirty="0" smtClean="0"/>
              <a:t>razené </a:t>
            </a:r>
            <a:r>
              <a:rPr lang="cs-CZ" sz="2000" dirty="0"/>
              <a:t>služby poskytované v rámci lékařské pohotovostní služby nebudou vstupovat do celkové výše úhrady roku </a:t>
            </a:r>
            <a:r>
              <a:rPr lang="cs-CZ" sz="2000" dirty="0" smtClean="0"/>
              <a:t>2020,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</a:t>
            </a:r>
            <a:r>
              <a:rPr lang="cs-CZ" sz="2000" dirty="0" smtClean="0"/>
              <a:t>ude </a:t>
            </a:r>
            <a:r>
              <a:rPr lang="cs-CZ" sz="2000" dirty="0"/>
              <a:t>realizována bonifikace urgentního příjmu při splnění podmínky, že pacient nebude přijat k hospitalizaci.</a:t>
            </a:r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9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(9)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13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071726"/>
            <a:ext cx="1019479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u="sng" dirty="0"/>
              <a:t>Regulační omezení na předepsané léčivé přípravky, zdravotnické prostředky a na vyžádanou péči</a:t>
            </a:r>
          </a:p>
          <a:p>
            <a:endParaRPr lang="cs-CZ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shodný </a:t>
            </a:r>
            <a:r>
              <a:rPr lang="cs-CZ" sz="2000" dirty="0"/>
              <a:t>regulační mechanismus jako v roce </a:t>
            </a:r>
            <a:r>
              <a:rPr lang="cs-CZ" sz="2000" dirty="0" smtClean="0"/>
              <a:t>2019.</a:t>
            </a:r>
            <a:endParaRPr lang="cs-CZ" sz="2000" b="1" u="sng" dirty="0"/>
          </a:p>
          <a:p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47409"/>
              </p:ext>
            </p:extLst>
          </p:nvPr>
        </p:nvGraphicFramePr>
        <p:xfrm>
          <a:off x="861188" y="1958180"/>
          <a:ext cx="10721212" cy="5772101"/>
        </p:xfrm>
        <a:graphic>
          <a:graphicData uri="http://schemas.openxmlformats.org/drawingml/2006/table">
            <a:tbl>
              <a:tblPr firstRow="1" firstCol="1" bandRow="1"/>
              <a:tblGrid>
                <a:gridCol w="7787313"/>
                <a:gridCol w="2933899"/>
              </a:tblGrid>
              <a:tr h="66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Mandatorní výdaj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Částka v mil. Kč za systém v. z. p.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Centrová péče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Nová terapie/technologie a kategorizace PZT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Urgentní příjem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Léčebné konopí (úhrada 90 % z v. z. p.)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Nové kapacity (včetně nových a aktualizovaných výkonů) a přístroje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Reforma psychiatrické péče (CDZ + akutní lůžka)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Reforma primární péče (VPL, PLDD, stomatologie) včetně indukovaných nákladů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Chronická a paliativní péče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Náklady systému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7 800 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668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Odhadovaný meziroční nárůst příjmů v. z. p. (2020/2019)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20 000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Průměrné tempo možného meziročního nárůstu segmentů (po započtení mandatorních výdajů)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3,92 %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6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73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pl-PL" sz="3200" dirty="0">
                <a:solidFill>
                  <a:schemeClr val="bg1"/>
                </a:solidFill>
              </a:rPr>
              <a:t>Náklady v </a:t>
            </a:r>
            <a:r>
              <a:rPr lang="pl-PL" sz="3200" dirty="0" smtClean="0">
                <a:solidFill>
                  <a:schemeClr val="bg1"/>
                </a:solidFill>
              </a:rPr>
              <a:t>nemocnicích (bez centrových léčiv)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00" y="2124001"/>
            <a:ext cx="10152000" cy="56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2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738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</a:rPr>
              <a:t>Náklady na centrová léčiva v nemocnicích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00" y="2124000"/>
            <a:ext cx="10152000" cy="56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7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859458" y="2089030"/>
            <a:ext cx="10494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159003" y="2504528"/>
            <a:ext cx="10194797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referenční období – rok 2018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hodnocené období – rok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u="sng" dirty="0"/>
              <a:t>kombinovaný způsob úhrady v </a:t>
            </a:r>
            <a:r>
              <a:rPr lang="cs-CZ" sz="2400" b="1" u="sng" dirty="0" smtClean="0"/>
              <a:t>nemocnicích: </a:t>
            </a:r>
            <a:endParaRPr lang="cs-CZ" sz="2400" b="1" u="sng" dirty="0"/>
          </a:p>
          <a:p>
            <a:pPr marL="630238" lvl="3" indent="-2682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individuálně smluvně sjednaná složka úhrady </a:t>
            </a:r>
          </a:p>
          <a:p>
            <a:pPr marL="630238" lvl="3" indent="-2682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léčiva </a:t>
            </a:r>
            <a:r>
              <a:rPr lang="cs-CZ" sz="2000" dirty="0"/>
              <a:t>vázaná Zvláštní smlouvou (</a:t>
            </a:r>
            <a:r>
              <a:rPr lang="cs-CZ" sz="2000" dirty="0" err="1"/>
              <a:t>centrová</a:t>
            </a:r>
            <a:r>
              <a:rPr lang="cs-CZ" sz="2000" dirty="0"/>
              <a:t> péče</a:t>
            </a:r>
            <a:r>
              <a:rPr lang="cs-CZ" sz="2000" dirty="0" smtClean="0"/>
              <a:t>)</a:t>
            </a:r>
            <a:endParaRPr lang="cs-CZ" sz="2000" dirty="0"/>
          </a:p>
          <a:p>
            <a:pPr marL="630238" lvl="3" indent="-2682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akutní lůžková </a:t>
            </a:r>
            <a:r>
              <a:rPr lang="cs-CZ" sz="2000" dirty="0" smtClean="0"/>
              <a:t>péče</a:t>
            </a:r>
            <a:endParaRPr lang="cs-CZ" sz="2000" dirty="0"/>
          </a:p>
          <a:p>
            <a:pPr marL="361950" lvl="3" indent="0">
              <a:spcBef>
                <a:spcPts val="600"/>
              </a:spcBef>
              <a:buNone/>
            </a:pPr>
            <a:r>
              <a:rPr lang="cs-CZ" sz="2000" dirty="0"/>
              <a:t>	  − úhrada formou případového </a:t>
            </a:r>
            <a:r>
              <a:rPr lang="cs-CZ" sz="2000" dirty="0" smtClean="0"/>
              <a:t>paušálu</a:t>
            </a:r>
            <a:endParaRPr lang="cs-CZ" sz="2000" dirty="0"/>
          </a:p>
          <a:p>
            <a:pPr marL="361950" lvl="3" indent="0">
              <a:spcBef>
                <a:spcPts val="600"/>
              </a:spcBef>
              <a:buNone/>
            </a:pPr>
            <a:r>
              <a:rPr lang="cs-CZ" sz="2000" dirty="0"/>
              <a:t>	  – úhrada vyčleněná  z úhrady příp. </a:t>
            </a:r>
            <a:r>
              <a:rPr lang="cs-CZ" sz="2000" dirty="0" smtClean="0"/>
              <a:t>paušálu</a:t>
            </a:r>
          </a:p>
          <a:p>
            <a:pPr marL="64770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ambulantní </a:t>
            </a:r>
            <a:r>
              <a:rPr lang="cs-CZ" sz="2000" dirty="0"/>
              <a:t>péče</a:t>
            </a:r>
            <a:endParaRPr lang="cs-CZ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2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Individuálně smluvně sjednaná složka </a:t>
            </a:r>
            <a:r>
              <a:rPr lang="cs-CZ" sz="2400" b="1" u="sng" dirty="0" smtClean="0"/>
              <a:t>úhrady</a:t>
            </a:r>
          </a:p>
          <a:p>
            <a:endParaRPr lang="cs-CZ" b="1" u="sng" dirty="0"/>
          </a:p>
          <a:p>
            <a:endParaRPr lang="cs-CZ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Zdravotní pojišťovna a poskytovatel si mohou sjednat ve smlouvě rozdílnou výši a způsob úhrady hrazených služeb i pro jiné hrazené služby, než jsou zahrnuty v úhradě případovým paušálem nebo v úhradě vyčleněné z úhrady případovým paušálem</a:t>
            </a:r>
            <a:r>
              <a:rPr lang="cs-CZ" sz="2000" dirty="0" smtClean="0"/>
              <a:t>.</a:t>
            </a:r>
          </a:p>
          <a:p>
            <a:endParaRPr lang="cs-CZ" sz="2000" b="1" u="sng" dirty="0"/>
          </a:p>
          <a:p>
            <a:endParaRPr lang="cs-CZ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Zdravotní pojišťovna a poskytovatel si mohou sjednat ve smlouvě výši a způsob úhrady realizovanou dle CZ-DRG v případě zveřejnění platných metodik CZ-DRG a platného </a:t>
            </a:r>
            <a:r>
              <a:rPr lang="cs-CZ" sz="2000" dirty="0" err="1"/>
              <a:t>grouperu</a:t>
            </a:r>
            <a:r>
              <a:rPr lang="cs-CZ" sz="2000" dirty="0"/>
              <a:t> CZ-DRG do 30. 4. 2019.</a:t>
            </a:r>
            <a:endParaRPr lang="cs-CZ" sz="2000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pPr marL="0" lvl="3"/>
            <a:r>
              <a:rPr lang="cs-CZ" sz="2400" b="1" u="sng" dirty="0"/>
              <a:t>L</a:t>
            </a:r>
            <a:r>
              <a:rPr lang="cs-CZ" sz="2400" b="1" u="sng" dirty="0" smtClean="0"/>
              <a:t>éčiva </a:t>
            </a:r>
            <a:r>
              <a:rPr lang="cs-CZ" sz="2400" b="1" u="sng" dirty="0"/>
              <a:t>vázaná Zvláštní smlouvou (</a:t>
            </a:r>
            <a:r>
              <a:rPr lang="cs-CZ" sz="2400" b="1" u="sng" dirty="0" err="1"/>
              <a:t>centrová</a:t>
            </a:r>
            <a:r>
              <a:rPr lang="cs-CZ" sz="2400" b="1" u="sng" dirty="0"/>
              <a:t> péče</a:t>
            </a:r>
            <a:r>
              <a:rPr lang="cs-CZ" sz="2400" b="1" u="sng" dirty="0" smtClean="0"/>
              <a:t>)</a:t>
            </a:r>
          </a:p>
          <a:p>
            <a:pPr marL="0" lvl="3"/>
            <a:endParaRPr lang="cs-CZ" sz="2400" b="1" u="sng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cs-CZ" sz="2000" dirty="0"/>
              <a:t>Způsob úhrady bude shodný jako v roce 2019. Navýšení bude dáno příslušným koeficientem, kdy výši a způsob úhrady těchto zdravotních služeb zdravotní pojišťovna smluvně dohodne s poskytovateli lůžkových služeb.</a:t>
            </a:r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2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358805"/>
            <a:ext cx="10194797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Úhrada formou případového </a:t>
            </a:r>
            <a:r>
              <a:rPr lang="cs-CZ" sz="2400" b="1" u="sng" dirty="0" smtClean="0"/>
              <a:t>paušálu</a:t>
            </a:r>
          </a:p>
          <a:p>
            <a:endParaRPr lang="cs-CZ" sz="2000" b="1" u="sng" dirty="0" smtClean="0"/>
          </a:p>
          <a:p>
            <a:r>
              <a:rPr lang="cs-CZ" sz="2000" b="1" u="sng" dirty="0" smtClean="0"/>
              <a:t>A) </a:t>
            </a:r>
            <a:r>
              <a:rPr lang="cs-CZ" sz="2000" b="1" u="sng" dirty="0"/>
              <a:t>Úhrada hospitalizačních případů zařazených do MDC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Při </a:t>
            </a:r>
            <a:r>
              <a:rPr lang="cs-CZ" sz="2000" dirty="0"/>
              <a:t>splnění podmínek bude úhrada za hospitalizační případy zařazené do MDC 19 realizována dle uzavřeného Memoranda k pilotnímu projektu pro rok 2019. Při nesplnění podmínek bude úhrada za hospitalizační případy zařazené do MDC 19 realizována formou případového paušálu.</a:t>
            </a:r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sz="2000" b="1" u="sng" dirty="0" smtClean="0"/>
              <a:t>B) </a:t>
            </a:r>
            <a:r>
              <a:rPr lang="cs-CZ" sz="2000" b="1" u="sng" dirty="0"/>
              <a:t>Úhrada </a:t>
            </a:r>
            <a:r>
              <a:rPr lang="cs-CZ" sz="2000" b="1" u="sng" dirty="0" smtClean="0"/>
              <a:t>formou případového paušálu:</a:t>
            </a:r>
            <a:endParaRPr lang="cs-CZ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shodný mechanismus jako </a:t>
            </a:r>
            <a:r>
              <a:rPr lang="cs-CZ" sz="2000" dirty="0"/>
              <a:t>v roce </a:t>
            </a:r>
            <a:r>
              <a:rPr lang="cs-CZ" sz="2000" dirty="0" smtClean="0"/>
              <a:t>2019,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avýšení </a:t>
            </a:r>
            <a:r>
              <a:rPr lang="cs-CZ" sz="2000" dirty="0"/>
              <a:t>úhrady oproti roku 2019 bude činit 4 </a:t>
            </a:r>
            <a:r>
              <a:rPr lang="cs-CZ" sz="2000" dirty="0" smtClean="0"/>
              <a:t>%,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rodukční </a:t>
            </a:r>
            <a:r>
              <a:rPr lang="cs-CZ" sz="2000" dirty="0"/>
              <a:t>podmínka bude nastavena na 100 % referenčního </a:t>
            </a:r>
            <a:r>
              <a:rPr lang="cs-CZ" sz="2000" dirty="0" smtClean="0"/>
              <a:t>období,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8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358805"/>
            <a:ext cx="10194797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lvl="3" indent="-1714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Minimální základní sazba:</a:t>
            </a:r>
          </a:p>
          <a:p>
            <a:pPr marL="266700" lvl="3" algn="just">
              <a:spcBef>
                <a:spcPts val="0"/>
              </a:spcBef>
              <a:spcAft>
                <a:spcPts val="600"/>
              </a:spcAft>
            </a:pPr>
            <a:endParaRPr lang="cs-CZ" sz="1200" dirty="0" smtClean="0"/>
          </a:p>
          <a:p>
            <a:pPr marL="266700" lvl="3" algn="just">
              <a:spcBef>
                <a:spcPts val="0"/>
              </a:spcBef>
              <a:spcAft>
                <a:spcPts val="600"/>
              </a:spcAft>
            </a:pPr>
            <a:r>
              <a:rPr lang="cs-CZ" sz="1200" dirty="0" smtClean="0"/>
              <a:t>	</a:t>
            </a:r>
          </a:p>
          <a:p>
            <a:pPr marL="266700" lvl="3" algn="just">
              <a:spcBef>
                <a:spcPts val="0"/>
              </a:spcBef>
              <a:spcAft>
                <a:spcPts val="600"/>
              </a:spcAft>
            </a:pPr>
            <a:r>
              <a:rPr lang="cs-CZ" sz="1200" dirty="0"/>
              <a:t>	</a:t>
            </a:r>
            <a:r>
              <a:rPr lang="cs-CZ" b="1" dirty="0" smtClean="0"/>
              <a:t>pro </a:t>
            </a:r>
            <a:r>
              <a:rPr lang="cs-CZ" b="1" dirty="0"/>
              <a:t>vysoce </a:t>
            </a:r>
            <a:r>
              <a:rPr lang="cs-CZ" b="1" dirty="0" err="1" smtClean="0"/>
              <a:t>spec.centra</a:t>
            </a:r>
            <a:r>
              <a:rPr lang="cs-CZ" b="1" dirty="0" smtClean="0"/>
              <a:t>:               ostatní 28 </a:t>
            </a:r>
            <a:r>
              <a:rPr lang="cs-CZ" b="1" dirty="0"/>
              <a:t>000 Kč</a:t>
            </a:r>
          </a:p>
          <a:p>
            <a:pPr marL="266700" lvl="3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/>
              <a:t>	36 000 </a:t>
            </a:r>
            <a:r>
              <a:rPr lang="cs-CZ" b="1" dirty="0"/>
              <a:t>Kč (1. podmínka)</a:t>
            </a:r>
          </a:p>
          <a:p>
            <a:pPr marL="266700" lvl="3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/>
              <a:t>	33 000 </a:t>
            </a:r>
            <a:r>
              <a:rPr lang="cs-CZ" b="1" dirty="0"/>
              <a:t>Kč (2. podmínka) </a:t>
            </a:r>
            <a:endParaRPr lang="cs-CZ" b="1" dirty="0" smtClean="0"/>
          </a:p>
          <a:p>
            <a:pPr marL="266700" lvl="3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/>
              <a:t>	</a:t>
            </a:r>
            <a:endParaRPr lang="cs-CZ" sz="2000" b="1" dirty="0">
              <a:solidFill>
                <a:srgbClr val="FF0000"/>
              </a:solidFill>
            </a:endParaRPr>
          </a:p>
          <a:p>
            <a:pPr marL="55245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1. Podmínka </a:t>
            </a:r>
            <a:r>
              <a:rPr lang="cs-CZ" sz="2000" dirty="0"/>
              <a:t>- pro poskytovatelé, kteří mají současně pouze 3 vysoce specializovaná centra: centra vysoce </a:t>
            </a:r>
            <a:r>
              <a:rPr lang="cs-CZ" sz="2000" dirty="0" err="1"/>
              <a:t>spec</a:t>
            </a:r>
            <a:r>
              <a:rPr lang="cs-CZ" sz="2000" dirty="0"/>
              <a:t>. cerebrovaskulární péče, centra vysoce </a:t>
            </a:r>
            <a:r>
              <a:rPr lang="cs-CZ" sz="2000" dirty="0" err="1"/>
              <a:t>spec</a:t>
            </a:r>
            <a:r>
              <a:rPr lang="cs-CZ" sz="2000" dirty="0"/>
              <a:t>. komplexní kardiovaskulární péče a centra vysoce </a:t>
            </a:r>
            <a:r>
              <a:rPr lang="cs-CZ" sz="2000" dirty="0" err="1"/>
              <a:t>spec</a:t>
            </a:r>
            <a:r>
              <a:rPr lang="cs-CZ" sz="2000" dirty="0"/>
              <a:t>. onkologické péče.</a:t>
            </a:r>
          </a:p>
          <a:p>
            <a:pPr marL="55245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2. Podmínka </a:t>
            </a:r>
            <a:r>
              <a:rPr lang="cs-CZ" sz="2000" dirty="0"/>
              <a:t>- pokud poskytovatel nesplňuje předešlé podmínky, ale má statut centra vysoce </a:t>
            </a:r>
            <a:r>
              <a:rPr lang="cs-CZ" sz="2000" dirty="0" err="1"/>
              <a:t>spec</a:t>
            </a:r>
            <a:r>
              <a:rPr lang="cs-CZ" sz="2000" dirty="0"/>
              <a:t>. onkologické péče a zároveň statut centra vysoce </a:t>
            </a:r>
            <a:r>
              <a:rPr lang="cs-CZ" sz="2000" dirty="0" err="1"/>
              <a:t>spec</a:t>
            </a:r>
            <a:r>
              <a:rPr lang="cs-CZ" sz="2000" dirty="0"/>
              <a:t>. traumatologické péče pro děti a zároveň statut centra vysoce </a:t>
            </a:r>
            <a:r>
              <a:rPr lang="cs-CZ" sz="2000" dirty="0" err="1"/>
              <a:t>spec</a:t>
            </a:r>
            <a:r>
              <a:rPr lang="cs-CZ" sz="2000" dirty="0"/>
              <a:t>. cerebrovaskulární péče nebo vysoce </a:t>
            </a:r>
            <a:r>
              <a:rPr lang="cs-CZ" sz="2000" dirty="0" err="1"/>
              <a:t>spec</a:t>
            </a:r>
            <a:r>
              <a:rPr lang="cs-CZ" sz="2000" dirty="0"/>
              <a:t>. péče o pacienty s iktem</a:t>
            </a:r>
            <a:r>
              <a:rPr lang="cs-CZ" sz="2000" dirty="0" smtClean="0"/>
              <a:t>.</a:t>
            </a:r>
            <a:endParaRPr lang="cs-CZ" sz="2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říplatky </a:t>
            </a:r>
            <a:r>
              <a:rPr lang="cs-CZ" sz="2000" dirty="0"/>
              <a:t>zdravotnickým pracovníkům vykonávajícím nelékařské zdravotnické povolání bez odborného dohledu střídavě ve třísměnném nebo nepřetržitém provozním režimu budou navýšeny o 4 % oproti roku </a:t>
            </a:r>
            <a:r>
              <a:rPr lang="cs-CZ" sz="2000" dirty="0" smtClean="0"/>
              <a:t>2019,</a:t>
            </a:r>
            <a:endParaRPr lang="cs-CZ" sz="2000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2732567" y="2693673"/>
            <a:ext cx="830491" cy="591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919115" y="2693673"/>
            <a:ext cx="1322736" cy="557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2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2020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základní teze a cíle návrhu (5)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9</a:t>
            </a:fld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303560" y="2443864"/>
            <a:ext cx="994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9002" y="2358805"/>
            <a:ext cx="1019479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cs-CZ" sz="2000" dirty="0"/>
              <a:t>f</a:t>
            </a:r>
            <a:r>
              <a:rPr lang="cs-CZ" sz="2000" dirty="0" smtClean="0"/>
              <a:t>unkce </a:t>
            </a:r>
            <a:r>
              <a:rPr lang="cs-CZ" sz="2000" dirty="0"/>
              <a:t>Arkus tangens bude uplatněna i v roce </a:t>
            </a:r>
            <a:r>
              <a:rPr lang="cs-CZ" sz="2000" dirty="0" smtClean="0"/>
              <a:t>2020</a:t>
            </a:r>
            <a:r>
              <a:rPr lang="cs-CZ" sz="2000" dirty="0"/>
              <a:t>,</a:t>
            </a:r>
            <a:endParaRPr lang="cs-CZ" sz="2000" dirty="0" smtClean="0"/>
          </a:p>
          <a:p>
            <a:pPr marL="265113" lvl="1" indent="-265113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adprodukce </a:t>
            </a:r>
            <a:r>
              <a:rPr lang="cs-CZ" sz="2000" dirty="0"/>
              <a:t>bude uhrazena od 103 % a podmíněna nárůstem unikátních </a:t>
            </a:r>
            <a:r>
              <a:rPr lang="cs-CZ" sz="2000" dirty="0" smtClean="0"/>
              <a:t>pojištěnců,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ro výkony doprovodu 00031 a 00032 bude stanovena paušální sazba za ošetřovací den ve </a:t>
            </a:r>
            <a:br>
              <a:rPr lang="cs-CZ" sz="2000" dirty="0" smtClean="0"/>
            </a:br>
            <a:r>
              <a:rPr lang="cs-CZ" sz="2000" dirty="0" smtClean="0"/>
              <a:t>výši 447 Kč,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</a:t>
            </a:r>
            <a:r>
              <a:rPr lang="cs-CZ" sz="2000" dirty="0" smtClean="0"/>
              <a:t>egulace </a:t>
            </a:r>
            <a:r>
              <a:rPr lang="cs-CZ" sz="2000" dirty="0"/>
              <a:t>na překlady bude realizována shodným mechanismem jako v roce 2019.</a:t>
            </a:r>
            <a:endParaRPr lang="cs-CZ" sz="2000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0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Props1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6C71D-8A81-484A-BDD9-DAD864473C8C}">
  <ds:schemaRefs>
    <ds:schemaRef ds:uri="http://www.w3.org/XML/1998/namespace"/>
    <ds:schemaRef ds:uri="http://purl.org/dc/terms/"/>
    <ds:schemaRef ds:uri="189c7478-f36e-4d06-b026-5479ab3e2b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32fe20e-6c8e-4b23-ada2-ee3ef4468e07"/>
    <ds:schemaRef ds:uri="http://purl.org/dc/elements/1.1/"/>
    <ds:schemaRef ds:uri="10188f33-29c6-449c-8167-3cfe9f2189f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318</Words>
  <Application>Microsoft Office PowerPoint</Application>
  <PresentationFormat>Vlastní</PresentationFormat>
  <Paragraphs>252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 Skupina poskytovatelů akutní lůžkové péče  Dohodovací řízení pro rok 2020</vt:lpstr>
      <vt:lpstr>Bilance systému v. z. p.</vt:lpstr>
      <vt:lpstr>Náklady v nemocnicích (bez centrových léčiv)</vt:lpstr>
      <vt:lpstr>Náklady na centrová léčiva v nemocnicích</vt:lpstr>
      <vt:lpstr>Návrh úhrady pro rok 2020 základní teze a cíle návrhu (1)</vt:lpstr>
      <vt:lpstr>Návrh úhrady pro rok 2020 základní teze a cíle návrhu (2)</vt:lpstr>
      <vt:lpstr>Návrh úhrady pro rok 2020 základní teze a cíle návrhu (3)</vt:lpstr>
      <vt:lpstr>Návrh úhrady pro rok 2020 základní teze a cíle návrhu (4)</vt:lpstr>
      <vt:lpstr>Návrh úhrady pro rok 2020 základní teze a cíle návrhu (5)</vt:lpstr>
      <vt:lpstr>Návrh úhrady pro rok 2020 základní teze a cíle návrhu (6)</vt:lpstr>
      <vt:lpstr>Návrh úhrady pro rok 2020 základní teze a cíle návrhu (7)</vt:lpstr>
      <vt:lpstr>Návrh úhrady pro rok 2020 základní teze a cíle návrhu (8)</vt:lpstr>
      <vt:lpstr>Návrh úhrady pro rok 2020 základní teze a cíle návrhu (9)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Libuše Dřímalová</cp:lastModifiedBy>
  <cp:revision>101</cp:revision>
  <dcterms:created xsi:type="dcterms:W3CDTF">2018-02-19T14:51:17Z</dcterms:created>
  <dcterms:modified xsi:type="dcterms:W3CDTF">2019-04-16T07:03:39Z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