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5"/>
  </p:notesMasterIdLst>
  <p:sldIdLst>
    <p:sldId id="260" r:id="rId5"/>
    <p:sldId id="264" r:id="rId6"/>
    <p:sldId id="303" r:id="rId7"/>
    <p:sldId id="304" r:id="rId8"/>
    <p:sldId id="301" r:id="rId9"/>
    <p:sldId id="265" r:id="rId10"/>
    <p:sldId id="266" r:id="rId11"/>
    <p:sldId id="267" r:id="rId12"/>
    <p:sldId id="268" r:id="rId13"/>
    <p:sldId id="269" r:id="rId14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87" d="100"/>
          <a:sy n="87" d="100"/>
        </p:scale>
        <p:origin x="-744" y="-7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18572"/>
            <a:ext cx="10363200" cy="258977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Akutní </a:t>
            </a:r>
            <a:r>
              <a:rPr lang="cs-CZ" sz="4400" dirty="0"/>
              <a:t>lůžková péče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2019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5563388"/>
            <a:ext cx="3219450" cy="1751812"/>
          </a:xfrm>
          <a:prstGeom prst="rect">
            <a:avLst/>
          </a:prstGeom>
        </p:spPr>
        <p:txBody>
          <a:bodyPr vert="horz" lIns="118894" tIns="59446" rIns="118894" bIns="59446" rtlCol="0" anchor="b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91350" y="5583226"/>
            <a:ext cx="4286250" cy="1751812"/>
          </a:xfrm>
          <a:prstGeom prst="rect">
            <a:avLst/>
          </a:prstGeom>
        </p:spPr>
        <p:txBody>
          <a:bodyPr vert="horz" lIns="118894" tIns="59446" rIns="118894" bIns="59446" rtlCol="0" anchor="b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8"/>
            <a:ext cx="10347197" cy="16428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Regulační omezení DRG, na předepsané léčivé přípravky, zdravotnické prostředky a na vyžádanou péči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9002" y="2904252"/>
            <a:ext cx="1051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hodný mechanismus jako v roce 2018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8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2836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</a:t>
            </a:r>
            <a:r>
              <a:rPr lang="cs-CZ" sz="4000" dirty="0" smtClean="0">
                <a:solidFill>
                  <a:schemeClr val="bg1"/>
                </a:solidFill>
              </a:rPr>
              <a:t>.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 mil. Kč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04" y="2435224"/>
            <a:ext cx="10194796" cy="418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bez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6" y="1981654"/>
            <a:ext cx="9545744" cy="59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včetně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025460"/>
            <a:ext cx="9603518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Akutní lůžková péče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2318657"/>
            <a:ext cx="100692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referenčním obdobím se rozumí rok 2017 </a:t>
            </a:r>
            <a:endParaRPr lang="cs-CZ" sz="2400" dirty="0" smtClean="0"/>
          </a:p>
          <a:p>
            <a:pPr marL="358775"/>
            <a:r>
              <a:rPr lang="cs-CZ" sz="2400" dirty="0">
                <a:solidFill>
                  <a:srgbClr val="FF0000"/>
                </a:solidFill>
              </a:rPr>
              <a:t>r</a:t>
            </a:r>
            <a:r>
              <a:rPr lang="cs-CZ" sz="2400" dirty="0" smtClean="0">
                <a:solidFill>
                  <a:srgbClr val="FF0000"/>
                </a:solidFill>
              </a:rPr>
              <a:t>eference </a:t>
            </a:r>
            <a:r>
              <a:rPr lang="cs-CZ" sz="2400" dirty="0" smtClean="0">
                <a:solidFill>
                  <a:srgbClr val="FF0000"/>
                </a:solidFill>
              </a:rPr>
              <a:t>2018 vede k rychlejšímu tempu snížené produkční podmínky, další snižování produkční podmínky vede k ohrožení dostupnosti péče!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achování shodného mechanismu úhrad jako v roce 2018 = přínos pro poskytovatele i zdravotní pojišťovny (neměnit mechanismus úhrad každý rok)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n</a:t>
            </a:r>
            <a:r>
              <a:rPr lang="cs-CZ" sz="2400" dirty="0" smtClean="0">
                <a:solidFill>
                  <a:srgbClr val="FF0000"/>
                </a:solidFill>
              </a:rPr>
              <a:t>ávrh na 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vyčlenění specifických druhů péče – TAVI, </a:t>
            </a:r>
            <a:r>
              <a:rPr lang="cs-CZ" sz="2400" dirty="0" err="1" smtClean="0">
                <a:solidFill>
                  <a:srgbClr val="FF0000"/>
                </a:solidFill>
              </a:rPr>
              <a:t>MitraClip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MSP + ECMO, </a:t>
            </a:r>
            <a:r>
              <a:rPr lang="cs-CZ" sz="2400" dirty="0" smtClean="0">
                <a:solidFill>
                  <a:srgbClr val="FF0000"/>
                </a:solidFill>
              </a:rPr>
              <a:t>robotické operace …. + vznikající nové technologie (v roce 2018 = globální paušální úhrada, přesto poskytovatelé požadují tyto ISU složky hradit mimo paušál)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m</a:t>
            </a:r>
            <a:r>
              <a:rPr lang="cs-CZ" sz="2400" dirty="0" smtClean="0">
                <a:solidFill>
                  <a:srgbClr val="FF0000"/>
                </a:solidFill>
              </a:rPr>
              <a:t>ožnost </a:t>
            </a:r>
            <a:r>
              <a:rPr lang="cs-CZ" sz="2400" dirty="0" smtClean="0">
                <a:solidFill>
                  <a:srgbClr val="FF0000"/>
                </a:solidFill>
              </a:rPr>
              <a:t>dohody na větší segmentaci péče (nákup vybraných operací, kde je zaručena kvalita garantovaným počtem operací)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dopad novely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SZV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37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21829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Individuálně</a:t>
            </a:r>
            <a:r>
              <a:rPr lang="cs-CZ" sz="3600" dirty="0" smtClean="0">
                <a:solidFill>
                  <a:schemeClr val="bg1"/>
                </a:solidFill>
              </a:rPr>
              <a:t> smluvně sjednaná složka úhrady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317171" y="2503714"/>
            <a:ext cx="101890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ZP a poskytovatel si mohou sjednat ve smlouvě rozdílnou výši a způsob úhrady hrazených služeb i pro jiné hrazené služby, než jsou zahrnuty v úhradě případovým paušálem nebo v úhradě vyčleněné z úhrady případovým paušálem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err="1" smtClean="0"/>
              <a:t>Centrová</a:t>
            </a:r>
            <a:r>
              <a:rPr lang="cs-CZ" sz="2400" dirty="0" smtClean="0"/>
              <a:t> péče – </a:t>
            </a:r>
            <a:r>
              <a:rPr lang="cs-CZ" sz="2400" dirty="0" smtClean="0">
                <a:solidFill>
                  <a:srgbClr val="FF0000"/>
                </a:solidFill>
              </a:rPr>
              <a:t>navýšení za </a:t>
            </a:r>
            <a:r>
              <a:rPr lang="cs-CZ" sz="2400" dirty="0" smtClean="0">
                <a:solidFill>
                  <a:srgbClr val="FF0000"/>
                </a:solidFill>
              </a:rPr>
              <a:t>systém (</a:t>
            </a:r>
            <a:r>
              <a:rPr lang="cs-CZ" sz="2400" dirty="0" smtClean="0">
                <a:solidFill>
                  <a:srgbClr val="FF0000"/>
                </a:solidFill>
              </a:rPr>
              <a:t>ambulantní a </a:t>
            </a:r>
            <a:r>
              <a:rPr lang="cs-CZ" sz="2400" dirty="0" smtClean="0">
                <a:solidFill>
                  <a:srgbClr val="FF0000"/>
                </a:solidFill>
              </a:rPr>
              <a:t>lůžková</a:t>
            </a:r>
            <a:r>
              <a:rPr lang="cs-CZ" sz="2400" dirty="0" smtClean="0">
                <a:solidFill>
                  <a:srgbClr val="FF0000"/>
                </a:solidFill>
              </a:rPr>
              <a:t>) </a:t>
            </a:r>
            <a:r>
              <a:rPr lang="cs-CZ" sz="2400" dirty="0" smtClean="0">
                <a:solidFill>
                  <a:srgbClr val="FF0000"/>
                </a:solidFill>
              </a:rPr>
              <a:t>o 1,6 mld. Kč oproti roku 2018:</a:t>
            </a:r>
          </a:p>
          <a:p>
            <a:pPr marL="1233487" indent="-342900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sjednání celkového limitu </a:t>
            </a:r>
            <a:r>
              <a:rPr lang="cs-CZ" sz="2400" dirty="0" smtClean="0"/>
              <a:t>s možností přesunů mezi dg. skupinami</a:t>
            </a:r>
          </a:p>
          <a:p>
            <a:pPr marL="1233487" indent="-342900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otázka vyčlenění vybrané specializované péče</a:t>
            </a:r>
            <a:r>
              <a:rPr lang="cs-CZ" sz="2400" dirty="0" smtClean="0"/>
              <a:t> (HIV</a:t>
            </a:r>
            <a:r>
              <a:rPr lang="cs-CZ" sz="2400" dirty="0" smtClean="0"/>
              <a:t>, HAE, </a:t>
            </a:r>
            <a:r>
              <a:rPr lang="cs-CZ" sz="2400" dirty="0" err="1" smtClean="0"/>
              <a:t>Synagis</a:t>
            </a:r>
            <a:r>
              <a:rPr lang="cs-CZ" sz="2400" dirty="0" smtClean="0"/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Spinraza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Kalydeco</a:t>
            </a:r>
            <a:r>
              <a:rPr lang="cs-CZ" sz="2400" dirty="0" smtClean="0">
                <a:solidFill>
                  <a:srgbClr val="FF0000"/>
                </a:solidFill>
              </a:rPr>
              <a:t>….</a:t>
            </a:r>
            <a:endParaRPr lang="cs-CZ" sz="2400" dirty="0">
              <a:solidFill>
                <a:srgbClr val="FF0000"/>
              </a:solidFill>
            </a:endParaRPr>
          </a:p>
          <a:p>
            <a:pPr marL="890587" algn="just"/>
            <a:endParaRPr lang="cs-CZ" sz="2400" dirty="0" smtClean="0">
              <a:solidFill>
                <a:srgbClr val="FF0000"/>
              </a:solidFill>
            </a:endParaRPr>
          </a:p>
          <a:p>
            <a:pPr marL="890587"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191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8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Úhrada formou případového paušálu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9003" y="2100943"/>
            <a:ext cx="1071731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hodný mechanismus jako v roce 2018</a:t>
            </a:r>
            <a:endParaRPr lang="cs-CZ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odpora vysoce specializované péče</a:t>
            </a:r>
            <a:endParaRPr lang="cs-CZ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avýšení příplatků zdravotnickým pracovníkům vykonávajícím nelékařské zdravotnické povolání bez odborného dohledu střídavě ve třísměnném nebo nepřetržitém provozním režimu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bonifikace </a:t>
            </a:r>
            <a:r>
              <a:rPr lang="cs-CZ" sz="2400" dirty="0" smtClean="0"/>
              <a:t>za 24 hod. dostupnost </a:t>
            </a:r>
            <a:r>
              <a:rPr lang="cs-CZ" sz="2400" dirty="0" smtClean="0"/>
              <a:t>(7/24)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bonifikace za akreditace (SAK, JCI…)</a:t>
            </a:r>
            <a:endParaRPr lang="cs-CZ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rodukční podmínka nastavena na 100% referenčního období, tj. roku 2017, vzhledem ke kumulativnímu snížení produkční podmínky za posledních 5 let</a:t>
            </a:r>
            <a:br>
              <a:rPr lang="cs-CZ" sz="2400" dirty="0" smtClean="0"/>
            </a:br>
            <a:r>
              <a:rPr lang="cs-CZ" sz="2400" dirty="0" smtClean="0"/>
              <a:t>o 17 % ( -3 - 4 -1 -4 -5). </a:t>
            </a:r>
            <a:r>
              <a:rPr lang="cs-CZ" sz="2400" dirty="0" smtClean="0">
                <a:solidFill>
                  <a:srgbClr val="FF0000"/>
                </a:solidFill>
              </a:rPr>
              <a:t>Další snižování produkční podmínky sníží dostupnost péče.</a:t>
            </a:r>
            <a:endParaRPr lang="cs-CZ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roblematickou částí jsou ZS – přibližování rozhodně ano, nicméně nelze přibližovat pouze minimální ZS, ale musí dojít i k přiblížení maximální ZS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04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15298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Úhrada vyčleněná z úhrady formou případového paušálu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8</a:t>
            </a:fld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1371600" y="2285999"/>
            <a:ext cx="998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shodný mechanismus jako v roce 2018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navýšení příplatků </a:t>
            </a:r>
            <a:r>
              <a:rPr lang="cs-CZ" sz="2400" dirty="0"/>
              <a:t>zdravotnickým pracovníkům vykonávajícím nelékařské zdravotnické povolání bez odborného dohledu střídavě ve třísměnném nebo nepřetržitém provozním </a:t>
            </a:r>
            <a:r>
              <a:rPr lang="cs-CZ" sz="2400" dirty="0" smtClean="0"/>
              <a:t>režimu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kupiny vztažené k diagnóze: porody, HIV, transplantace za případy zařazené do </a:t>
            </a:r>
            <a:r>
              <a:rPr lang="cs-CZ" sz="2400" dirty="0" err="1" smtClean="0"/>
              <a:t>bazí</a:t>
            </a:r>
            <a:r>
              <a:rPr lang="cs-CZ" sz="2400" dirty="0" smtClean="0"/>
              <a:t> 0001, 0002 a </a:t>
            </a:r>
            <a:r>
              <a:rPr lang="cs-CZ" sz="2400" dirty="0" smtClean="0">
                <a:solidFill>
                  <a:srgbClr val="FF0000"/>
                </a:solidFill>
              </a:rPr>
              <a:t>nově případy zařazené do </a:t>
            </a:r>
            <a:r>
              <a:rPr lang="cs-CZ" sz="2400" dirty="0" err="1" smtClean="0">
                <a:solidFill>
                  <a:srgbClr val="FF0000"/>
                </a:solidFill>
              </a:rPr>
              <a:t>bazí</a:t>
            </a:r>
            <a:r>
              <a:rPr lang="cs-CZ" sz="2400" dirty="0" smtClean="0">
                <a:solidFill>
                  <a:srgbClr val="FF0000"/>
                </a:solidFill>
              </a:rPr>
              <a:t> 1930  (psychiatrie)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90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Ambulantní složka úhrady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9</a:t>
            </a:fld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1251857" y="1948543"/>
            <a:ext cx="9916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shodný mechanismus jako v roce </a:t>
            </a:r>
            <a:r>
              <a:rPr lang="cs-CZ" sz="2400" dirty="0" smtClean="0"/>
              <a:t>2018 (</a:t>
            </a:r>
            <a:r>
              <a:rPr lang="cs-CZ" sz="2400" dirty="0" err="1" smtClean="0"/>
              <a:t>max</a:t>
            </a:r>
            <a:r>
              <a:rPr lang="cs-CZ" sz="2400" dirty="0" smtClean="0"/>
              <a:t> ze tří hodnot)</a:t>
            </a:r>
            <a:endParaRPr lang="cs-CZ" sz="2400" dirty="0"/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mimo limit </a:t>
            </a:r>
            <a:r>
              <a:rPr lang="cs-CZ" sz="2400" dirty="0" err="1" smtClean="0"/>
              <a:t>screeningy</a:t>
            </a:r>
            <a:r>
              <a:rPr lang="cs-CZ" sz="2400" dirty="0" smtClean="0"/>
              <a:t>, </a:t>
            </a:r>
            <a:r>
              <a:rPr lang="cs-CZ" sz="2400" dirty="0" err="1" smtClean="0"/>
              <a:t>odb</a:t>
            </a:r>
            <a:r>
              <a:rPr lang="cs-CZ" sz="2400" dirty="0" smtClean="0"/>
              <a:t>. 305, 306, 308, 309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bonifikace za dostupnost </a:t>
            </a:r>
            <a:r>
              <a:rPr lang="cs-CZ" sz="2400" dirty="0" smtClean="0"/>
              <a:t>hrazených služeb, včetně komplementu (7/24)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46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Props1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6C71D-8A81-484A-BDD9-DAD864473C8C}">
  <ds:schemaRefs>
    <ds:schemaRef ds:uri="http://purl.org/dc/dcmitype/"/>
    <ds:schemaRef ds:uri="10188f33-29c6-449c-8167-3cfe9f2189f7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89c7478-f36e-4d06-b026-5479ab3e2b44"/>
    <ds:schemaRef ds:uri="132fe20e-6c8e-4b23-ada2-ee3ef4468e0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437</Words>
  <Application>Microsoft Office PowerPoint</Application>
  <PresentationFormat>Vlastní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Akutní lůžková péče  Dohodovací řízení pro rok 2019</vt:lpstr>
      <vt:lpstr>Bilance systému v. z. p. v mil. Kč</vt:lpstr>
      <vt:lpstr>Podíl segmentů na celkových nákladech bez centrové léčby</vt:lpstr>
      <vt:lpstr>Podíl segmentů na celkových nákladech včetně centrové léčby</vt:lpstr>
      <vt:lpstr>Akutní lůžková péče</vt:lpstr>
      <vt:lpstr>Individuálně smluvně sjednaná složka úhrady</vt:lpstr>
      <vt:lpstr>Úhrada formou případového paušálu</vt:lpstr>
      <vt:lpstr>Úhrada vyčleněná z úhrady formou případového paušálu</vt:lpstr>
      <vt:lpstr>Ambulantní složka úhrady</vt:lpstr>
      <vt:lpstr>Regulační omezení DRG, na předepsané léčivé přípravky, zdravotnické prostředky a na vyžádanou péči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Libuše Dřímalová</cp:lastModifiedBy>
  <cp:revision>67</cp:revision>
  <dcterms:created xsi:type="dcterms:W3CDTF">2018-02-19T14:51:17Z</dcterms:created>
  <dcterms:modified xsi:type="dcterms:W3CDTF">2018-04-03T14:50:44Z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