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260" r:id="rId3"/>
    <p:sldId id="312" r:id="rId4"/>
    <p:sldId id="258" r:id="rId5"/>
    <p:sldId id="313" r:id="rId6"/>
    <p:sldId id="259" r:id="rId7"/>
    <p:sldId id="261" r:id="rId8"/>
    <p:sldId id="262" r:id="rId9"/>
    <p:sldId id="263" r:id="rId10"/>
    <p:sldId id="273" r:id="rId11"/>
    <p:sldId id="264" r:id="rId12"/>
    <p:sldId id="265" r:id="rId13"/>
    <p:sldId id="266" r:id="rId14"/>
    <p:sldId id="274" r:id="rId15"/>
    <p:sldId id="267" r:id="rId16"/>
    <p:sldId id="268" r:id="rId17"/>
    <p:sldId id="269" r:id="rId18"/>
    <p:sldId id="270" r:id="rId19"/>
    <p:sldId id="272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05" r:id="rId33"/>
    <p:sldId id="287" r:id="rId34"/>
    <p:sldId id="306" r:id="rId35"/>
    <p:sldId id="288" r:id="rId36"/>
    <p:sldId id="289" r:id="rId37"/>
    <p:sldId id="314" r:id="rId38"/>
    <p:sldId id="294" r:id="rId39"/>
    <p:sldId id="291" r:id="rId40"/>
    <p:sldId id="307" r:id="rId41"/>
    <p:sldId id="295" r:id="rId42"/>
    <p:sldId id="293" r:id="rId43"/>
    <p:sldId id="296" r:id="rId44"/>
    <p:sldId id="297" r:id="rId45"/>
    <p:sldId id="308" r:id="rId46"/>
    <p:sldId id="298" r:id="rId47"/>
    <p:sldId id="299" r:id="rId48"/>
    <p:sldId id="309" r:id="rId49"/>
    <p:sldId id="311" r:id="rId50"/>
    <p:sldId id="300" r:id="rId51"/>
    <p:sldId id="310" r:id="rId52"/>
    <p:sldId id="301" r:id="rId53"/>
    <p:sldId id="304" r:id="rId54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057A8FC-B401-46C6-853A-F45D1DCB5E1A}">
          <p14:sldIdLst>
            <p14:sldId id="257"/>
            <p14:sldId id="260"/>
            <p14:sldId id="312"/>
            <p14:sldId id="258"/>
            <p14:sldId id="313"/>
            <p14:sldId id="259"/>
            <p14:sldId id="261"/>
            <p14:sldId id="262"/>
            <p14:sldId id="263"/>
            <p14:sldId id="273"/>
            <p14:sldId id="264"/>
            <p14:sldId id="265"/>
            <p14:sldId id="266"/>
            <p14:sldId id="274"/>
            <p14:sldId id="267"/>
            <p14:sldId id="268"/>
            <p14:sldId id="269"/>
          </p14:sldIdLst>
        </p14:section>
        <p14:section name="Oddíl bez názvu" id="{A668138E-0DC7-47AB-9578-C50365CEFD4B}">
          <p14:sldIdLst>
            <p14:sldId id="270"/>
            <p14:sldId id="272"/>
            <p14:sldId id="276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305"/>
            <p14:sldId id="287"/>
            <p14:sldId id="306"/>
            <p14:sldId id="288"/>
            <p14:sldId id="289"/>
            <p14:sldId id="314"/>
            <p14:sldId id="294"/>
            <p14:sldId id="291"/>
            <p14:sldId id="307"/>
            <p14:sldId id="295"/>
            <p14:sldId id="293"/>
            <p14:sldId id="296"/>
            <p14:sldId id="297"/>
            <p14:sldId id="308"/>
            <p14:sldId id="298"/>
            <p14:sldId id="299"/>
            <p14:sldId id="309"/>
            <p14:sldId id="311"/>
            <p14:sldId id="300"/>
            <p14:sldId id="310"/>
            <p14:sldId id="301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valy.cz\data\Profiles\petr.fiala\Desktop\A&#268;MN-anal&#253;zy,%202017\Sum&#225;&#345;%20I.%20-%20celkov&#253;%20p&#345;ehl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valy.cz\data\Profiles\petr.fiala\Desktop\A&#268;MN-anal&#253;zy,%202017\Sum&#225;&#345;%20I.%20-%20celkov&#253;%20p&#345;ehl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valy.cz\data\Profiles\petr.fiala\Desktop\A&#268;MN-anal&#253;zy,%202017\Sum&#225;&#345;%20I.%20-%20celkov&#253;%20p&#345;ehled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C00000"/>
                </a:solidFill>
              </a:rPr>
              <a:t>Počet </a:t>
            </a:r>
            <a:r>
              <a:rPr lang="cs-CZ" dirty="0">
                <a:solidFill>
                  <a:srgbClr val="C00000"/>
                </a:solidFill>
              </a:rPr>
              <a:t>lůžek dle segmentů</a:t>
            </a:r>
            <a:endParaRPr lang="en-US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37831023618123272"/>
          <c:y val="2.0536656800447084E-2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rgbClr val="C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'Typy lůžek'!$F$2</c:f>
              <c:strCache>
                <c:ptCount val="1"/>
                <c:pt idx="0">
                  <c:v>Počet lůžek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'Typy lůžek'!$B$3:$B$11</c:f>
              <c:strCache>
                <c:ptCount val="9"/>
                <c:pt idx="0">
                  <c:v>Soc. lůžka v ZZ</c:v>
                </c:pt>
                <c:pt idx="1">
                  <c:v>Oš. lůžka (dlouhod.)</c:v>
                </c:pt>
                <c:pt idx="2">
                  <c:v>Psychiatrická lůžka</c:v>
                </c:pt>
                <c:pt idx="3">
                  <c:v>Rehab. násl. lůžka</c:v>
                </c:pt>
                <c:pt idx="4">
                  <c:v>Plicní násl. lůžka</c:v>
                </c:pt>
                <c:pt idx="5">
                  <c:v>LDN</c:v>
                </c:pt>
                <c:pt idx="6">
                  <c:v>Dětská psych. lůžka</c:v>
                </c:pt>
                <c:pt idx="7">
                  <c:v>Dětká rhb. lůžka</c:v>
                </c:pt>
                <c:pt idx="8">
                  <c:v>Dětská ost. OLÚ</c:v>
                </c:pt>
              </c:strCache>
            </c:strRef>
          </c:cat>
          <c:val>
            <c:numRef>
              <c:f>'Typy lůžek'!$F$3:$F$11</c:f>
              <c:numCache>
                <c:formatCode>General</c:formatCode>
                <c:ptCount val="9"/>
                <c:pt idx="0">
                  <c:v>30</c:v>
                </c:pt>
                <c:pt idx="1">
                  <c:v>949</c:v>
                </c:pt>
                <c:pt idx="2">
                  <c:v>3133</c:v>
                </c:pt>
                <c:pt idx="3">
                  <c:v>759</c:v>
                </c:pt>
                <c:pt idx="4">
                  <c:v>392</c:v>
                </c:pt>
                <c:pt idx="5">
                  <c:v>3300</c:v>
                </c:pt>
                <c:pt idx="6">
                  <c:v>94</c:v>
                </c:pt>
                <c:pt idx="7">
                  <c:v>81</c:v>
                </c:pt>
                <c:pt idx="8">
                  <c:v>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6617936"/>
        <c:axId val="3066155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'Typy lůžek'!$C$2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'Typy lůžek'!$B$3:$B$11</c15:sqref>
                        </c15:formulaRef>
                      </c:ext>
                    </c:extLst>
                    <c:strCache>
                      <c:ptCount val="9"/>
                      <c:pt idx="0">
                        <c:v>Soc. lůžka v ZZ</c:v>
                      </c:pt>
                      <c:pt idx="1">
                        <c:v>Oš. lůžka (dlouhod.)</c:v>
                      </c:pt>
                      <c:pt idx="2">
                        <c:v>Psychiatrická lůžka</c:v>
                      </c:pt>
                      <c:pt idx="3">
                        <c:v>Rehab. násl. lůžka</c:v>
                      </c:pt>
                      <c:pt idx="4">
                        <c:v>Plicní násl. lůžka</c:v>
                      </c:pt>
                      <c:pt idx="5">
                        <c:v>LDN</c:v>
                      </c:pt>
                      <c:pt idx="6">
                        <c:v>Dětská psych. lůžka</c:v>
                      </c:pt>
                      <c:pt idx="7">
                        <c:v>Dětká rhb. lůžka</c:v>
                      </c:pt>
                      <c:pt idx="8">
                        <c:v>Dětská ost. OLÚ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'Typy lůžek'!$C$3:$C$11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'Typy lůžek'!$G$2</c15:sqref>
                        </c15:formulaRef>
                      </c:ext>
                    </c:extLst>
                    <c:strCache>
                      <c:ptCount val="1"/>
                      <c:pt idx="0">
                        <c:v>Procenta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'Typy lůžek'!$B$3:$B$11</c15:sqref>
                        </c15:formulaRef>
                      </c:ext>
                    </c:extLst>
                    <c:strCache>
                      <c:ptCount val="9"/>
                      <c:pt idx="0">
                        <c:v>Soc. lůžka v ZZ</c:v>
                      </c:pt>
                      <c:pt idx="1">
                        <c:v>Oš. lůžka (dlouhod.)</c:v>
                      </c:pt>
                      <c:pt idx="2">
                        <c:v>Psychiatrická lůžka</c:v>
                      </c:pt>
                      <c:pt idx="3">
                        <c:v>Rehab. násl. lůžka</c:v>
                      </c:pt>
                      <c:pt idx="4">
                        <c:v>Plicní násl. lůžka</c:v>
                      </c:pt>
                      <c:pt idx="5">
                        <c:v>LDN</c:v>
                      </c:pt>
                      <c:pt idx="6">
                        <c:v>Dětská psych. lůžka</c:v>
                      </c:pt>
                      <c:pt idx="7">
                        <c:v>Dětká rhb. lůžka</c:v>
                      </c:pt>
                      <c:pt idx="8">
                        <c:v>Dětská ost. OLÚ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'Typy lůžek'!$G$3:$G$11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0.34215328467153289</c:v>
                      </c:pt>
                      <c:pt idx="1">
                        <c:v>10.82344890510949</c:v>
                      </c:pt>
                      <c:pt idx="2">
                        <c:v>35.732208029197082</c:v>
                      </c:pt>
                      <c:pt idx="3">
                        <c:v>8.6564781021897819</c:v>
                      </c:pt>
                      <c:pt idx="4">
                        <c:v>4.4708029197080297</c:v>
                      </c:pt>
                      <c:pt idx="5">
                        <c:v>37.636861313868614</c:v>
                      </c:pt>
                      <c:pt idx="6">
                        <c:v>1.072080291970803</c:v>
                      </c:pt>
                      <c:pt idx="7">
                        <c:v>0.92381386861313874</c:v>
                      </c:pt>
                      <c:pt idx="8">
                        <c:v>0.34215328467153289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0661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6615584"/>
        <c:crosses val="autoZero"/>
        <c:auto val="1"/>
        <c:lblAlgn val="ctr"/>
        <c:lblOffset val="100"/>
        <c:noMultiLvlLbl val="0"/>
      </c:catAx>
      <c:valAx>
        <c:axId val="30661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661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Graf 2, Zařízení NP podle právní formy</a:t>
            </a:r>
            <a:endParaRPr lang="cs-CZ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593671849897851"/>
          <c:y val="0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'char. dle p.f.'!$B$1</c:f>
              <c:strCache>
                <c:ptCount val="1"/>
                <c:pt idx="0">
                  <c:v>počet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'char. dle p.f.'!$A$2:$A$6</c:f>
              <c:strCache>
                <c:ptCount val="5"/>
                <c:pt idx="0">
                  <c:v>a.s.</c:v>
                </c:pt>
                <c:pt idx="1">
                  <c:v>s.r.o.</c:v>
                </c:pt>
                <c:pt idx="2">
                  <c:v>p.o.</c:v>
                </c:pt>
                <c:pt idx="3">
                  <c:v>p.o. mz</c:v>
                </c:pt>
                <c:pt idx="4">
                  <c:v>ost.</c:v>
                </c:pt>
              </c:strCache>
            </c:strRef>
          </c:cat>
          <c:val>
            <c:numRef>
              <c:f>'char. dle p.f.'!$B$2:$B$6</c:f>
              <c:numCache>
                <c:formatCode>General</c:formatCode>
                <c:ptCount val="5"/>
                <c:pt idx="0">
                  <c:v>17</c:v>
                </c:pt>
                <c:pt idx="1">
                  <c:v>11</c:v>
                </c:pt>
                <c:pt idx="2">
                  <c:v>24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619112"/>
        <c:axId val="306614800"/>
      </c:barChart>
      <c:catAx>
        <c:axId val="30661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6614800"/>
        <c:crosses val="autoZero"/>
        <c:auto val="1"/>
        <c:lblAlgn val="ctr"/>
        <c:lblOffset val="100"/>
        <c:noMultiLvlLbl val="0"/>
      </c:catAx>
      <c:valAx>
        <c:axId val="30661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6619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Graf 3, Obložnost</a:t>
            </a:r>
            <a:r>
              <a:rPr lang="cs-CZ" sz="16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i="1" baseline="0" dirty="0">
                <a:latin typeface="Arial" panose="020B0604020202020204" pitchFamily="34" charset="0"/>
                <a:cs typeface="Arial" panose="020B0604020202020204" pitchFamily="34" charset="0"/>
              </a:rPr>
              <a:t>dle </a:t>
            </a:r>
            <a:r>
              <a:rPr lang="cs-CZ" sz="16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segmentů v %</a:t>
            </a:r>
            <a:endParaRPr lang="cs-CZ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solidFill>
          <a:schemeClr val="accent4">
            <a:lumMod val="20000"/>
            <a:lumOff val="80000"/>
          </a:schemeClr>
        </a:solidFill>
        <a:ln w="28575">
          <a:solidFill>
            <a:srgbClr val="C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127041246541015"/>
          <c:y val="0.10705226780969608"/>
          <c:w val="0.88470746586540938"/>
          <c:h val="0.75331590325606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obloznost!$A$10</c:f>
              <c:strCache>
                <c:ptCount val="1"/>
                <c:pt idx="0">
                  <c:v>průměr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7827889276173495E-3"/>
                  <c:y val="-3.4507376631033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7253688315516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obloznost!$B$9:$G$9</c:f>
              <c:strCache>
                <c:ptCount val="6"/>
                <c:pt idx="0">
                  <c:v>celkem</c:v>
                </c:pt>
                <c:pt idx="1">
                  <c:v>kód 005 OŠ.</c:v>
                </c:pt>
                <c:pt idx="2">
                  <c:v>kód 021 PSYCH.</c:v>
                </c:pt>
                <c:pt idx="3">
                  <c:v>kód 022 RHB</c:v>
                </c:pt>
                <c:pt idx="4">
                  <c:v>kód 023 TRN</c:v>
                </c:pt>
                <c:pt idx="5">
                  <c:v>kód 024 LDN</c:v>
                </c:pt>
              </c:strCache>
            </c:strRef>
          </c:cat>
          <c:val>
            <c:numRef>
              <c:f>obloznost!$B$10:$G$10</c:f>
              <c:numCache>
                <c:formatCode>0.00%</c:formatCode>
                <c:ptCount val="6"/>
                <c:pt idx="0">
                  <c:v>0.89882777777777767</c:v>
                </c:pt>
                <c:pt idx="1">
                  <c:v>0.84983571428571436</c:v>
                </c:pt>
                <c:pt idx="2">
                  <c:v>0.93332500000000007</c:v>
                </c:pt>
                <c:pt idx="3">
                  <c:v>0.88531666666666664</c:v>
                </c:pt>
                <c:pt idx="4">
                  <c:v>0.9</c:v>
                </c:pt>
                <c:pt idx="5">
                  <c:v>0.91781578947368425</c:v>
                </c:pt>
              </c:numCache>
            </c:numRef>
          </c:val>
        </c:ser>
        <c:ser>
          <c:idx val="1"/>
          <c:order val="1"/>
          <c:tx>
            <c:strRef>
              <c:f>obloznost!$A$11</c:f>
              <c:strCache>
                <c:ptCount val="1"/>
                <c:pt idx="0">
                  <c:v>medián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5655778552347315E-3"/>
                  <c:y val="8.62684415775846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4378073596264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3004917754022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827889276173657E-3"/>
                  <c:y val="-8.6268441577584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0331261835542636E-3"/>
                  <c:y val="-1.7072320804483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obloznost!$B$9:$G$9</c:f>
              <c:strCache>
                <c:ptCount val="6"/>
                <c:pt idx="0">
                  <c:v>celkem</c:v>
                </c:pt>
                <c:pt idx="1">
                  <c:v>kód 005 OŠ.</c:v>
                </c:pt>
                <c:pt idx="2">
                  <c:v>kód 021 PSYCH.</c:v>
                </c:pt>
                <c:pt idx="3">
                  <c:v>kód 022 RHB</c:v>
                </c:pt>
                <c:pt idx="4">
                  <c:v>kód 023 TRN</c:v>
                </c:pt>
                <c:pt idx="5">
                  <c:v>kód 024 LDN</c:v>
                </c:pt>
              </c:strCache>
            </c:strRef>
          </c:cat>
          <c:val>
            <c:numRef>
              <c:f>obloznost!$B$11:$G$11</c:f>
              <c:numCache>
                <c:formatCode>0.00%</c:formatCode>
                <c:ptCount val="6"/>
                <c:pt idx="0">
                  <c:v>0.91</c:v>
                </c:pt>
                <c:pt idx="1">
                  <c:v>0.876</c:v>
                </c:pt>
                <c:pt idx="2">
                  <c:v>0.9394499999999999</c:v>
                </c:pt>
                <c:pt idx="3">
                  <c:v>0.92</c:v>
                </c:pt>
                <c:pt idx="4">
                  <c:v>0.88</c:v>
                </c:pt>
                <c:pt idx="5">
                  <c:v>0.92749999999999999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618720"/>
        <c:axId val="304057536"/>
      </c:barChart>
      <c:catAx>
        <c:axId val="30661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4057536"/>
        <c:crosses val="autoZero"/>
        <c:auto val="1"/>
        <c:lblAlgn val="ctr"/>
        <c:lblOffset val="100"/>
        <c:noMultiLvlLbl val="0"/>
      </c:catAx>
      <c:valAx>
        <c:axId val="304057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661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0.57762</cdr:x>
      <cdr:y>0.90899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114774" y="4262354"/>
          <a:ext cx="3008896" cy="42675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EB52E-C59C-4A51-8AC7-0394BFC29D02}" type="datetimeFigureOut">
              <a:rPr lang="cs-CZ" smtClean="0"/>
              <a:t>02.04.2019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8B058-64F1-458F-938F-9539D29F3DB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558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F24CF-4E33-477F-8D40-2A79E45E1106}" type="datetimeFigureOut">
              <a:rPr lang="cs-CZ" smtClean="0"/>
              <a:t>02.04.2019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EB842-E34A-447F-988B-1AE69C1DC3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06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BC6100-9DDE-4116-8160-F2200CB60C75}" type="slidenum">
              <a:rPr lang="cs-CZ" altLang="cs-CZ" smtClean="0"/>
              <a:pPr>
                <a:defRPr/>
              </a:pPr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5870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EB842-E34A-447F-988B-1AE69C1DC3B6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73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EB842-E34A-447F-988B-1AE69C1DC3B6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949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EB842-E34A-447F-988B-1AE69C1DC3B6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823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EB842-E34A-447F-988B-1AE69C1DC3B6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9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44B-EA5F-4E24-BB00-C305C275034B}" type="datetime1">
              <a:rPr lang="cs-CZ" smtClean="0"/>
              <a:t>02.04.2019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FIALA, Nákladová analýza následné péče, 4.2019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65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3B38-0B1A-41CE-8E79-EBAFDD2C39A2}" type="datetime1">
              <a:rPr lang="cs-CZ" smtClean="0"/>
              <a:t>02.04.2019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FIALA, Nákladová analýza následné péče, 4.2019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5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9B19-124B-4147-8BDA-3E781339C9EA}" type="datetime1">
              <a:rPr lang="cs-CZ" smtClean="0"/>
              <a:t>02.04.2019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FIALA, Nákladová analýza následné péče, 4.2019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40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1EF2-EAC8-4E9E-9DF6-37E8BB0A17C3}" type="datetime1">
              <a:rPr lang="cs-CZ" smtClean="0"/>
              <a:t>02.04.2019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FIALA, Nákladová analýza následné péče, 4.2019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761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E51F-1519-4BC3-91D8-C7F79C3A53BB}" type="datetime1">
              <a:rPr lang="cs-CZ" smtClean="0"/>
              <a:t>02.04.2019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FIALA, Nákladová analýza následné péče, 4.2019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6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16D4-0036-43C3-9345-0051D03C4E68}" type="datetime1">
              <a:rPr lang="cs-CZ" smtClean="0"/>
              <a:t>02.04.2019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FIALA, Nákladová analýza následné péče, 4.2019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92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9300-0B15-45FF-9371-38168934791F}" type="datetime1">
              <a:rPr lang="cs-CZ" smtClean="0"/>
              <a:t>02.04.2019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FIALA, Nákladová analýza následné péče, 4.2019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35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28CE-CE3B-4258-81C4-A0C8D57EB452}" type="datetime1">
              <a:rPr lang="cs-CZ" smtClean="0"/>
              <a:t>02.04.2019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FIALA, Nákladová analýza následné péče, 4.2019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96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8463-6F12-4C66-8134-E90EEA401800}" type="datetime1">
              <a:rPr lang="cs-CZ" smtClean="0"/>
              <a:t>02.04.2019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FIALA, Nákladová analýza následné péče, 4.2019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91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C2F-188D-4B70-9D46-72FFEBD1A714}" type="datetime1">
              <a:rPr lang="cs-CZ" smtClean="0"/>
              <a:t>02.04.2019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FIALA, Nákladová analýza následné péče, 4.2019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12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BD82-ED64-4C82-A904-DF86AB49901A}" type="datetime1">
              <a:rPr lang="cs-CZ" smtClean="0"/>
              <a:t>02.04.2019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FIALA, Nákladová analýza následné péče, 4.2019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57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1776-7A00-47DA-A9B1-DDD9BC262B34}" type="datetime1">
              <a:rPr lang="cs-CZ" smtClean="0"/>
              <a:t>02.04.2019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FIALA, Nákladová analýza následné péče, 4.2019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98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5502" y="823548"/>
            <a:ext cx="11088130" cy="2125363"/>
          </a:xfrm>
          <a:solidFill>
            <a:srgbClr val="FFFFCC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cs-CZ" altLang="cs-CZ" sz="4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cs-CZ" altLang="cs-CZ" sz="4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cs-CZ" altLang="cs-CZ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cs-CZ" altLang="cs-CZ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cs-CZ" altLang="cs-CZ" sz="4400" b="1" dirty="0" smtClean="0">
                <a:solidFill>
                  <a:srgbClr val="040F7C"/>
                </a:solidFill>
                <a:latin typeface="Arial" panose="020B0604020202020204" pitchFamily="34" charset="0"/>
              </a:rPr>
              <a:t>ANALÝZA NÁKLADŮ V NÁSLEDNÉ PÉČI</a:t>
            </a:r>
            <a:br>
              <a:rPr lang="cs-CZ" altLang="cs-CZ" sz="4400" b="1" dirty="0" smtClean="0">
                <a:solidFill>
                  <a:srgbClr val="040F7C"/>
                </a:solidFill>
                <a:latin typeface="Arial" panose="020B0604020202020204" pitchFamily="34" charset="0"/>
              </a:rPr>
            </a:br>
            <a:r>
              <a:rPr lang="cs-CZ" altLang="cs-CZ" sz="2400" b="1" i="1" dirty="0" smtClean="0">
                <a:solidFill>
                  <a:srgbClr val="000099"/>
                </a:solidFill>
                <a:latin typeface="Arial" panose="020B0604020202020204" pitchFamily="34" charset="0"/>
              </a:rPr>
              <a:t/>
            </a:r>
            <a:br>
              <a:rPr lang="cs-CZ" altLang="cs-CZ" sz="2400" b="1" i="1" dirty="0" smtClean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cs-CZ" altLang="cs-CZ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(Jak se dnes v ČR dělá následná a dlouhodobá péče za úhrady od zdravotních pojišťoven)</a:t>
            </a:r>
            <a:endParaRPr lang="cs-CZ" altLang="cs-CZ" sz="32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19166" y="4011827"/>
            <a:ext cx="6652055" cy="163933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altLang="cs-CZ" sz="2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Petr Fiala</a:t>
            </a:r>
            <a:endParaRPr lang="cs-CZ" altLang="cs-CZ" sz="2800" b="1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cs-CZ" altLang="cs-CZ" sz="20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AČMN, 1. LF UK Praha, FHS UK Praha, LRS Chvaly</a:t>
            </a:r>
          </a:p>
          <a:p>
            <a:pPr algn="ctr">
              <a:lnSpc>
                <a:spcPct val="80000"/>
              </a:lnSpc>
              <a:defRPr/>
            </a:pPr>
            <a:endParaRPr lang="cs-CZ" altLang="cs-CZ" sz="20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cs-CZ" altLang="cs-CZ" sz="2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Konference AČMN a AN ČR, </a:t>
            </a:r>
          </a:p>
          <a:p>
            <a:pPr algn="ctr">
              <a:lnSpc>
                <a:spcPct val="80000"/>
              </a:lnSpc>
              <a:defRPr/>
            </a:pPr>
            <a:r>
              <a:rPr lang="cs-CZ" altLang="cs-CZ" sz="2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Nemocnice Na Homolce 3. 4. 2019</a:t>
            </a:r>
            <a:endParaRPr lang="cs-CZ" altLang="cs-CZ" sz="2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cs-CZ" altLang="cs-CZ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973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83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Zařízení podle právní formy</a:t>
            </a:r>
            <a:endParaRPr lang="cs-CZ" sz="3600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853924"/>
              </p:ext>
            </p:extLst>
          </p:nvPr>
        </p:nvGraphicFramePr>
        <p:xfrm>
          <a:off x="5546123" y="2445920"/>
          <a:ext cx="5412261" cy="333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179582"/>
              </p:ext>
            </p:extLst>
          </p:nvPr>
        </p:nvGraphicFramePr>
        <p:xfrm>
          <a:off x="795572" y="2661989"/>
          <a:ext cx="4374290" cy="2766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042"/>
                <a:gridCol w="1383957"/>
                <a:gridCol w="1326291"/>
              </a:tblGrid>
              <a:tr h="4272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Právní</a:t>
                      </a:r>
                      <a:r>
                        <a:rPr lang="cs-CZ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728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a.s.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27,9%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728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s.r.o.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728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p.o.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39,3%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728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p.o. </a:t>
                      </a:r>
                      <a:r>
                        <a:rPr lang="cs-CZ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MZ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728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310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cs-CZ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100,00%</a:t>
                      </a:r>
                      <a:endParaRPr lang="cs-CZ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980303" y="1220397"/>
            <a:ext cx="9876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 celkového počtu 61 zařízení bylo 17 a. s., 11 s. r. o., 24 p. o., 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dále 6 zařízení přímo řízených MZ ČR a 3 ostatních právních forem.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02896" y="2352848"/>
            <a:ext cx="436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Tab. 3, Zařízení NP podle právní formy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653494" y="5485880"/>
            <a:ext cx="2592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Zdroj</a:t>
            </a: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Analýza násl. péče AČMN, AN </a:t>
            </a:r>
            <a:r>
              <a:rPr lang="cs-CZ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ČR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458982" y="5782245"/>
            <a:ext cx="2499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Zdroj: Analýza násl. péče AČMN, AN </a:t>
            </a:r>
            <a:r>
              <a:rPr lang="cs-CZ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19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7541" y="194062"/>
            <a:ext cx="10515600" cy="82112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Metodika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2573" y="1186250"/>
            <a:ext cx="10766853" cy="458847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Sledovány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 na 1 OD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(úhrady v NP od r. 2005 také na 1 OD).</a:t>
            </a:r>
            <a:endParaRPr lang="cs-CZ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Toto sledování nákladů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odpovídá zahraničním metodikám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(např. D, A, CH), které analyzovaly sazby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„per diem“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(tj. za 1 den, což je jejich t. t.)   i v akutní péči až do zavedení DRG (měly 20-28 nákladových skupin).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Naše metodika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přizpůsobená následné péči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sledovány 2 hl. skupiny nákladů: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hotelové náklady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(„hotel s plnou penzí“) – 16 položek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zdravotnické náklady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 položky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Existují 2 možnosti jejich získání: optimální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primárních účetních dokladů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(přesnější, např. Rak.) anebo z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„výkazu zisku a ztrát“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(tj. tzv. výsledovka) – méně přesné, analyt. účetní osnova není jednotná.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Přesná metodika všem rozeslána (co kam patří, co se jak rozdělí atd.)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Hlavním cílem: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získat ekonomické údaje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nikoliv účetní (lehký rozdíl).</a:t>
            </a:r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3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26362" cy="80464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Statistické charakteristiky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43914"/>
            <a:ext cx="10515600" cy="4300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Byly sledovány ty ukazatele a charakteristiky, které dobře vystihují vlastnosti souborů a zejména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vnitřní souvislosti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nákladových skupin: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Medián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Variační rozpětí</a:t>
            </a:r>
          </a:p>
          <a:p>
            <a:pPr>
              <a:buFontTx/>
              <a:buChar char="-"/>
            </a:pPr>
            <a:r>
              <a:rPr lang="cs-CZ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Rozptyl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Směrodatná odchylka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Variační koeficient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dle potřeby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0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0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Obložnost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151" y="1430456"/>
            <a:ext cx="3694670" cy="4065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potvrdily obecně známý fakt, že obložnost je ve všech segmentech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obdobná, kolem 90%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více, což sotva dovoluje sanitární dny, malování, údržbu atp.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Rezervy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stávajících kapacitách NP jsou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nepatrné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49547"/>
              </p:ext>
            </p:extLst>
          </p:nvPr>
        </p:nvGraphicFramePr>
        <p:xfrm>
          <a:off x="4038600" y="1118566"/>
          <a:ext cx="7123670" cy="468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42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5740"/>
            <a:ext cx="10184027" cy="88063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Agregované výkony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55144"/>
            <a:ext cx="10515600" cy="47518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šetření se týká asi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našich zařízení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Jde o výkony, kt.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 údajně dle VZP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zahrnuty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našich OD.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Sazebník (ÚV) je nijak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nespecifikuje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nevztahuje je k OD v násl. 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Obvykle jde o např. o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laboratoř, rtg., CT, drobné zákroky, konsilia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atp., kt. zvlášť malá, samostatná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zařízení neprovádějí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(např. chybí smlouvy se ZP atp.) a musí si je objednat zvenčí.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 několika lety je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VZP přestala laboratořím aj. proplácet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tím, že jsou údajně agregované do našich OD. Jiné ZP zpočátku nikoliv, dnes postupně k této praxi přistupují.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Platba je požadována po našich ZZ.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 praxe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odporuje zákonu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48/1997 Sb. – má je hradit ZP. S našimi právníky vedeme v tom smyslu dlouhá a vleklá jednání s VZP,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zatím bezvýsledná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Budeme v nich pokračovat…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50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5373"/>
            <a:ext cx="9656805" cy="70845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Hotelové náklady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054443"/>
            <a:ext cx="10670059" cy="45952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Bylo sledováno celkem 16 položek (účtová třída 5):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Celodenní stravní dávka (501 …)	9. Prádlo a OOP (501 …)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 (502 …)				10. Literatura a tisk (501 …)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Vodné-stočné (518 …)			11. Školení a vzdělávání (518 …)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Praní a opravy prádla (518 …)		12. PHM a cestovné (501 …, 512 …)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Úklid (518 …)				13. Finanční plnění (56. …) 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Odpad vč. biologického (518 …)	14. Opravy, údržba (511 …)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Pošta a spoje (518 …)			15. Odpisy (551 …)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 a vedení (518…,501…)	16. Ostatní (54. …)</a:t>
            </a:r>
          </a:p>
          <a:p>
            <a:pPr marL="0" indent="0">
              <a:buNone/>
            </a:pPr>
            <a:endParaRPr lang="cs-CZ" sz="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Pozn.: Dle zák. o účetnictví je závazná pouze účetní osnova syntetických účtů, tj. první 3 místa, nikoliv analytická; proto jsou další místa zcela na uvážení jednotlivých subjektů. Např. poštovné u někoho může být na účtu 518 125, ale jinde např. 518 855…atd.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6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12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Excelové tabulky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6250"/>
            <a:ext cx="10348784" cy="4514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daje přišly v excelových tabulkách. Souhrnná tabulka měla 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 řádků a 37 sloupců</a:t>
            </a:r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Všechny údaje byly 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anonymizovány</a:t>
            </a:r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včetně indetifikátorů. Z nich byly získávány všechny potřebné výpočty a charakteristiky.</a:t>
            </a:r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089556" y="5094069"/>
            <a:ext cx="26278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Zdroj: Analýza </a:t>
            </a: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násl. péče AČMN, AN ČR</a:t>
            </a:r>
            <a:endParaRPr lang="cs-CZ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97179" y="2256047"/>
            <a:ext cx="79880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Tab. 4,  Anonymizovaná ukázka ze souhrnné excelové tabulky:</a:t>
            </a:r>
            <a:endParaRPr lang="cs-CZ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462904"/>
              </p:ext>
            </p:extLst>
          </p:nvPr>
        </p:nvGraphicFramePr>
        <p:xfrm>
          <a:off x="1279558" y="2618345"/>
          <a:ext cx="9160472" cy="2469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672"/>
                <a:gridCol w="451672"/>
                <a:gridCol w="451672"/>
                <a:gridCol w="451672"/>
                <a:gridCol w="451672"/>
                <a:gridCol w="451672"/>
                <a:gridCol w="451672"/>
                <a:gridCol w="451672"/>
                <a:gridCol w="811597"/>
                <a:gridCol w="451672"/>
                <a:gridCol w="451672"/>
                <a:gridCol w="451672"/>
                <a:gridCol w="451672"/>
                <a:gridCol w="451672"/>
                <a:gridCol w="451672"/>
                <a:gridCol w="451672"/>
                <a:gridCol w="670451"/>
                <a:gridCol w="451672"/>
                <a:gridCol w="451672"/>
              </a:tblGrid>
              <a:tr h="1214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142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56,8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14,9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52,4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33,7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135,6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10,6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16,3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81,9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45,7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99,3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705,5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1150,7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4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170,3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27,3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8,5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39,3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78,4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14,5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80,9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56,9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126,2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15,9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640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913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4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186,6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40,8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12,2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35,9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51,4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125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62,2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85,7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93,7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51,7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761,6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1093,9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4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152,1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26,4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93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138,7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9,5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33,5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534,8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1051,1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4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125,6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22,4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165,4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11,9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353,2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629,4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4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158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20,2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11,6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50,8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12,6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157,4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114,8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37,3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638,5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941,1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4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207,2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45,9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25,2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51,4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106,7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9,5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166,4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68,1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98,1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37,4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126,4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963,6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1004,2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4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183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19,7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55,8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11,6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382,5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668,7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415,3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4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203,7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42,1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22,5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44,1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99,3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8,2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142,6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7,9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58,3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85,6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32,1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163,3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921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919,3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89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4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169,4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11,3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15,2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46,1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492,4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18,4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29,8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13,8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197,9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1010,9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840,1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4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169,4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11,3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15,2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46,1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492,4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18,4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29,8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13,8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197,9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1010,9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840,1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4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149,1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9,5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32,7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20,1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100,8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16,3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39,9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421,3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1107,7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4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144,1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8,8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31,2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35,9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36,3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20,9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32,7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135,7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479,1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1131,6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4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218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14,7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20,8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64,3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19,4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312,4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0,6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148,7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39,4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864,1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1272,6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4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133,2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30,7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14,7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31,5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65,5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10,6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99,5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58,1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11,5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44,7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515,2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979,4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4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199,6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24,7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11,8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69,7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43,6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6,8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9,5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127,9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27,5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12,4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85,7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112,3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105,7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13,3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857,2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1611,9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2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5946"/>
            <a:ext cx="10515600" cy="91294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Celodenní stravní dávka (dieta)</a:t>
            </a:r>
            <a:endParaRPr lang="cs-CZ" sz="36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093264"/>
              </p:ext>
            </p:extLst>
          </p:nvPr>
        </p:nvGraphicFramePr>
        <p:xfrm>
          <a:off x="667266" y="1341651"/>
          <a:ext cx="9687695" cy="113793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28583"/>
                <a:gridCol w="1202724"/>
                <a:gridCol w="1227438"/>
                <a:gridCol w="1705232"/>
                <a:gridCol w="1433384"/>
                <a:gridCol w="1548714"/>
                <a:gridCol w="1441620"/>
              </a:tblGrid>
              <a:tr h="388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Celkově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0022, </a:t>
                      </a:r>
                      <a:r>
                        <a:rPr lang="cs-C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rhb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5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163,80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162,20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172,20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160,00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154,20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667266" y="965104"/>
            <a:ext cx="9415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Tab. 5, Náklady </a:t>
            </a:r>
            <a:r>
              <a:rPr lang="cs-CZ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na celodenní stravu v jednotlivých segmentech následné péče v Kč</a:t>
            </a:r>
            <a:endParaRPr lang="cs-CZ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8411" y="2434478"/>
            <a:ext cx="83614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cs-CZ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Doplňkové hodnoty: rozptyl 639,60; směrodatná odchylka 25,29; variační koeficient 16,4</a:t>
            </a:r>
            <a:r>
              <a:rPr lang="cs-CZ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%.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855559" y="2676208"/>
            <a:ext cx="2499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Zdroj: Analýza násl. péče AČMN, AN ČR</a:t>
            </a:r>
            <a:endParaRPr lang="cs-CZ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7266" y="2880725"/>
            <a:ext cx="10043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 se o </a:t>
            </a:r>
            <a:r>
              <a:rPr lang="cs-C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jeden z nejcitlivějších ukazatelů</a:t>
            </a:r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dobré a chutné jídlo může být pro řadu chronicky a dlouhodobě nemocných jedním z posledních a největších potěšení, která jim ještě zbývají.</a:t>
            </a:r>
          </a:p>
          <a:p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Stížnosti na stravu</a:t>
            </a:r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jsou proto typické a  jedny z nejčastějších v našich nemoc-  nicích obecně, v NP zvlášť. Ubývá jich u „stravní dávky“ od 200 Kč/OD výše.</a:t>
            </a:r>
          </a:p>
          <a:p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Statistické charakteristiky signalizují, že všechna zařízení jsou si v „nákladech“ na stravu </a:t>
            </a:r>
            <a:r>
              <a:rPr lang="cs-C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velmi blízká</a:t>
            </a: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(patrně stlačeny na minimum); viz var. koef. 16,4%.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8411" y="5127494"/>
            <a:ext cx="1054443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zkušeností z praxe nelze za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cca 160 Kč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zajistit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kvalitní celodenní stravu,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vč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. všech typů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diet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 přídavků (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diabet., bílkovinné atd.).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0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1065" y="365125"/>
            <a:ext cx="10192265" cy="83040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endParaRPr lang="cs-CZ" sz="36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459998"/>
              </p:ext>
            </p:extLst>
          </p:nvPr>
        </p:nvGraphicFramePr>
        <p:xfrm>
          <a:off x="1094305" y="1765441"/>
          <a:ext cx="9473514" cy="108212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47899"/>
                <a:gridCol w="1502907"/>
                <a:gridCol w="1209114"/>
                <a:gridCol w="1503967"/>
                <a:gridCol w="1502907"/>
                <a:gridCol w="1353360"/>
                <a:gridCol w="1353360"/>
              </a:tblGrid>
              <a:tr h="368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Celkově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0022, </a:t>
                      </a:r>
                      <a:r>
                        <a:rPr lang="cs-CZ" sz="2000" dirty="0" smtClean="0">
                          <a:effectLst/>
                        </a:rPr>
                        <a:t>rhb</a:t>
                      </a:r>
                      <a:r>
                        <a:rPr lang="cs-CZ" sz="2000" dirty="0">
                          <a:effectLst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7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42,90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28,40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41,20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3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39,10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38,20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082612" y="1431826"/>
            <a:ext cx="947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, Náklady na energie v jednotlivých segmentech následné péče v Kč na 1 </a:t>
            </a: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8022327" y="2837648"/>
            <a:ext cx="25454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Zdroj: Analýza násl. péče AČMN, AN </a:t>
            </a:r>
            <a:r>
              <a:rPr lang="cs-CZ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ČR</a:t>
            </a:r>
            <a:endParaRPr lang="cs-CZ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38200" y="3181184"/>
            <a:ext cx="103075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Tvoří stále jen 6-7% z hotel. nákladů jako v r. 2005 (relativně stejný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podíl).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Pozitivní výsledky: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srovnání s r. 2005 je růst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nákladů na 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 nízký,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cca 35 na 43 Kč/OD – tj. o 20%, medián jen 39,10 Kč. (Ceny: 2005 = 2,80 Kč/kWh, 2017 = 3,90 Kč/kWh, tj. o +39%.). Pravděpodobně vliv řady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ke snížení energetické náročnosti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budov (nová okna, zateplení atd.). Výjimku tvoří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psychiatrické léčebny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(starší budovy?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zolace?)…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6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Vodné-stočné</a:t>
            </a:r>
            <a:endParaRPr lang="cs-CZ" sz="36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920907"/>
              </p:ext>
            </p:extLst>
          </p:nvPr>
        </p:nvGraphicFramePr>
        <p:xfrm>
          <a:off x="1351006" y="1871879"/>
          <a:ext cx="9316995" cy="104957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70412"/>
                <a:gridCol w="1128006"/>
                <a:gridCol w="1212425"/>
                <a:gridCol w="1510055"/>
                <a:gridCol w="1560549"/>
                <a:gridCol w="1492699"/>
                <a:gridCol w="1242849"/>
              </a:tblGrid>
              <a:tr h="349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Kód OD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C00000"/>
                          </a:solidFill>
                          <a:effectLst/>
                        </a:rPr>
                        <a:t>Celkově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0005, oš.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0021, psych.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0022, </a:t>
                      </a:r>
                      <a:r>
                        <a:rPr lang="cs-CZ" sz="2000" dirty="0" smtClean="0">
                          <a:effectLst/>
                        </a:rPr>
                        <a:t>rhb</a:t>
                      </a:r>
                      <a:r>
                        <a:rPr lang="cs-CZ" sz="2000" dirty="0">
                          <a:effectLst/>
                        </a:rPr>
                        <a:t>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0023, plicní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0024, LDN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9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 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9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Medián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218640" y="1472780"/>
            <a:ext cx="9581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7, Vodné-stočné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v jednotlivých segmentech následné péče v Kč na 1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8272182" y="2874276"/>
            <a:ext cx="2499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Zdroj: Analýza násl. péče AČMN, AN ČR</a:t>
            </a:r>
            <a:endParaRPr lang="cs-CZ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04015" y="3356881"/>
            <a:ext cx="9267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Překvapivě nízká položka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pohybuje se pod 2% z hotelových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nákladů.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Možná zkreslení směrem nahoru i dolů: Bazén a vodoléčba,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naproti tomu např. vlastní voda (artézská studna).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3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3956" y="365125"/>
            <a:ext cx="9969843" cy="819241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endParaRPr lang="cs-CZ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7584"/>
            <a:ext cx="8846975" cy="440974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400" b="1" dirty="0" smtClean="0">
                <a:solidFill>
                  <a:srgbClr val="040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nákladová analýza následné péče? </a:t>
            </a:r>
          </a:p>
          <a:p>
            <a:pPr marL="514350" indent="-514350">
              <a:buAutoNum type="arabicPeriod"/>
            </a:pPr>
            <a:r>
              <a:rPr lang="cs-CZ" sz="2400" b="1" dirty="0" smtClean="0">
                <a:solidFill>
                  <a:srgbClr val="040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Sběr dat</a:t>
            </a:r>
          </a:p>
          <a:p>
            <a:pPr marL="514350" indent="-514350">
              <a:buAutoNum type="arabicPeriod"/>
            </a:pPr>
            <a:r>
              <a:rPr lang="cs-CZ" sz="2400" b="1" dirty="0" smtClean="0">
                <a:solidFill>
                  <a:srgbClr val="040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Charakteristiky souboru</a:t>
            </a:r>
          </a:p>
          <a:p>
            <a:pPr marL="514350" indent="-514350">
              <a:buAutoNum type="arabicPeriod"/>
            </a:pPr>
            <a:r>
              <a:rPr lang="cs-CZ" sz="2400" b="1" dirty="0" smtClean="0">
                <a:solidFill>
                  <a:srgbClr val="040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 </a:t>
            </a:r>
            <a:endParaRPr lang="cs-CZ" sz="1000" b="1" dirty="0" smtClean="0">
              <a:solidFill>
                <a:srgbClr val="040F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cs-CZ" sz="2400" b="1" dirty="0" smtClean="0">
                <a:solidFill>
                  <a:srgbClr val="040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Obložnost</a:t>
            </a:r>
          </a:p>
          <a:p>
            <a:pPr marL="514350" indent="-514350">
              <a:buAutoNum type="arabicPeriod"/>
            </a:pPr>
            <a:r>
              <a:rPr lang="cs-CZ" sz="2400" b="1" dirty="0" smtClean="0">
                <a:solidFill>
                  <a:srgbClr val="040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 na „hotel s plnou penzí“ (vč. celodenní stravy)</a:t>
            </a:r>
          </a:p>
          <a:p>
            <a:pPr marL="514350" indent="-514350">
              <a:buAutoNum type="arabicPeriod"/>
            </a:pPr>
            <a:r>
              <a:rPr lang="cs-CZ" sz="2400" b="1" dirty="0">
                <a:solidFill>
                  <a:srgbClr val="040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400" b="1" dirty="0" smtClean="0">
                <a:solidFill>
                  <a:srgbClr val="040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edicínské náklady</a:t>
            </a:r>
          </a:p>
          <a:p>
            <a:pPr marL="514350" indent="-514350">
              <a:buAutoNum type="arabicPeriod"/>
            </a:pPr>
            <a:r>
              <a:rPr lang="cs-CZ" sz="2400" b="1" dirty="0" smtClean="0">
                <a:solidFill>
                  <a:srgbClr val="040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Sumarizace – celkové náklady a jejich úhrady </a:t>
            </a:r>
          </a:p>
          <a:p>
            <a:pPr marL="514350" indent="-514350">
              <a:buAutoNum type="arabicPeriod"/>
            </a:pPr>
            <a:r>
              <a:rPr lang="cs-CZ" sz="2400" b="1" dirty="0" smtClean="0">
                <a:solidFill>
                  <a:srgbClr val="040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Závěry – „Parcere subjectis…“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040F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dirty="0" smtClean="0">
              <a:solidFill>
                <a:srgbClr val="040F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cs-CZ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573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60459" cy="76184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Praní a opravy prádla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31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8,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Náklady na praní a opravy prádla v Kč na 1 OD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351150"/>
              </p:ext>
            </p:extLst>
          </p:nvPr>
        </p:nvGraphicFramePr>
        <p:xfrm>
          <a:off x="947349" y="1725507"/>
          <a:ext cx="9506466" cy="121096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87396"/>
                <a:gridCol w="1136822"/>
                <a:gridCol w="1208752"/>
                <a:gridCol w="1773345"/>
                <a:gridCol w="1400432"/>
                <a:gridCol w="1532238"/>
                <a:gridCol w="1367481"/>
              </a:tblGrid>
              <a:tr h="444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Celkově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0005, oš.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0021, psych.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0022, </a:t>
                      </a:r>
                      <a:r>
                        <a:rPr lang="cs-CZ" sz="2000" dirty="0" smtClean="0">
                          <a:solidFill>
                            <a:schemeClr val="bg1"/>
                          </a:solidFill>
                          <a:effectLst/>
                        </a:rPr>
                        <a:t>rhb</a:t>
                      </a: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39,20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5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35,90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7954413" y="2936470"/>
            <a:ext cx="2499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Zdroj: Analýza násl. péče AČMN, AN ČR</a:t>
            </a:r>
            <a:endParaRPr lang="cs-CZ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38200" y="3182691"/>
            <a:ext cx="100604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položka představuje asi 6% hotelových nákladů.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Dnes u praní patrně převažuje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dodavatelský způsob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obvykle se cena soutěží za 1 kg prádla. Nicméně správkárna na šití, úpravy a drobné opravy bývají ve vlastní režii. Výsledná cena je pak součtem faktur + vlastní práce na šití + materiálu.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však i zařízení, která si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výhodou perou prádlo sama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Spojenou nádobou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může být používání jednorázových pomůcek. 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83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97459"/>
            <a:ext cx="9505825" cy="91358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Úklid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3957"/>
            <a:ext cx="10515600" cy="4718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9,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Náklady na úklid v Kč na 1 OD</a:t>
            </a:r>
          </a:p>
          <a:p>
            <a:pPr marL="0" indent="0">
              <a:buNone/>
            </a:pP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9242"/>
              </p:ext>
            </p:extLst>
          </p:nvPr>
        </p:nvGraphicFramePr>
        <p:xfrm>
          <a:off x="838201" y="1754659"/>
          <a:ext cx="9434383" cy="116564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22789"/>
                <a:gridCol w="1133109"/>
                <a:gridCol w="1253960"/>
                <a:gridCol w="1680143"/>
                <a:gridCol w="1335918"/>
                <a:gridCol w="1508031"/>
                <a:gridCol w="1400433"/>
              </a:tblGrid>
              <a:tr h="402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Celkově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0022, </a:t>
                      </a:r>
                      <a:r>
                        <a:rPr lang="cs-C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rhb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9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46,90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3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51,40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7844623" y="2884687"/>
            <a:ext cx="2499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Zdroj: Analýza násl. péče AČMN, AN ČR</a:t>
            </a:r>
            <a:endParaRPr lang="cs-CZ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42551" y="3217365"/>
            <a:ext cx="102231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možný dvojí způsob zajištění – buď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dodavatelsky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pak je daný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součtem faktur, vlastními silami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nebo kombinovaně. Záleží na </a:t>
            </a:r>
          </a:p>
          <a:p>
            <a:pPr algn="just">
              <a:spcAft>
                <a:spcPts val="0"/>
              </a:spcAft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onkrétních podmínkách a dané lokalitě. Ceny v posledních letech stoupají díky nízké nezaměstnanosti i v nekvalifikovaných profesích a tím k růstu mezd a nákladů i na „obyčejný“ úklid.</a:t>
            </a:r>
          </a:p>
          <a:p>
            <a:pPr algn="just">
              <a:spcAft>
                <a:spcPts val="0"/>
              </a:spcAft>
            </a:pP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Rozdíly: úklid areálu na rozdíl od monobloku!</a:t>
            </a:r>
          </a:p>
          <a:p>
            <a:pPr algn="just">
              <a:spcAft>
                <a:spcPts val="0"/>
              </a:spcAft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Vždy je třeba správně rozpouštět náklady (obvykle na m2) dle odd.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6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1032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Odpad včetně biologického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8714"/>
            <a:ext cx="10515600" cy="4628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Tab. 10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Náklady na odpad v Kč na 1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</a:p>
          <a:p>
            <a:pPr marL="0" indent="0"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216187"/>
              </p:ext>
            </p:extLst>
          </p:nvPr>
        </p:nvGraphicFramePr>
        <p:xfrm>
          <a:off x="1507524" y="1877051"/>
          <a:ext cx="8874211" cy="111328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31789"/>
                <a:gridCol w="1128584"/>
                <a:gridCol w="1301578"/>
                <a:gridCol w="1474573"/>
                <a:gridCol w="1342768"/>
                <a:gridCol w="1375719"/>
                <a:gridCol w="1219200"/>
              </a:tblGrid>
              <a:tr h="396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Kód OD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Celkově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0005, oš.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0021, psych.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0022, </a:t>
                      </a:r>
                      <a:r>
                        <a:rPr lang="cs-CZ" sz="2000" dirty="0" smtClean="0">
                          <a:effectLst/>
                        </a:rPr>
                        <a:t>rhb</a:t>
                      </a:r>
                      <a:r>
                        <a:rPr lang="cs-CZ" sz="2000" dirty="0">
                          <a:effectLst/>
                        </a:rPr>
                        <a:t>.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0023, plicní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0024, LDN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 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2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Medián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7980548" y="3053588"/>
            <a:ext cx="2499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Zdroj: Analýza násl. péče AČMN, AN ČR</a:t>
            </a:r>
            <a:endParaRPr lang="cs-CZ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07524" y="3514918"/>
            <a:ext cx="86581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Metodicky i nákladově bezproblémová položka, daná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součtem faktur.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Historicky býval problém s likvidací biologického odpadu.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8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23854" cy="106659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Pošta a spoje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0476"/>
            <a:ext cx="10515600" cy="3590367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Náklady na poštu a spoje v Kč na 1 OD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815882"/>
              </p:ext>
            </p:extLst>
          </p:nvPr>
        </p:nvGraphicFramePr>
        <p:xfrm>
          <a:off x="922637" y="1952368"/>
          <a:ext cx="9613558" cy="101119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36822"/>
                <a:gridCol w="1153298"/>
                <a:gridCol w="1334529"/>
                <a:gridCol w="1680519"/>
                <a:gridCol w="1342768"/>
                <a:gridCol w="1515762"/>
                <a:gridCol w="1449860"/>
              </a:tblGrid>
              <a:tr h="358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Celkově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0022, </a:t>
                      </a:r>
                      <a:r>
                        <a:rPr lang="cs-C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rhb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4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202724" y="3306716"/>
            <a:ext cx="91799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položka byla původně sledována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administrativy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oddělena byla hlavně v souvislosti s novými technologiemi –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IT, mobily, GDPR, atd.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Ukazuje se, že v přepočtu na OD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nehraje významnější roli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036793" y="2951740"/>
            <a:ext cx="2499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Zdroj: Analýza násl. péče AČMN, AN ČR</a:t>
            </a:r>
            <a:endParaRPr lang="cs-CZ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8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822" y="320676"/>
            <a:ext cx="10225216" cy="9561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 a řízení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6867"/>
            <a:ext cx="9903941" cy="2109158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Náklady na administrativu a řízení v Kč na 1 OD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234567"/>
              </p:ext>
            </p:extLst>
          </p:nvPr>
        </p:nvGraphicFramePr>
        <p:xfrm>
          <a:off x="955590" y="1647568"/>
          <a:ext cx="8855675" cy="124391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13253"/>
                <a:gridCol w="1070919"/>
                <a:gridCol w="1276865"/>
                <a:gridCol w="1466335"/>
                <a:gridCol w="1318054"/>
                <a:gridCol w="1458098"/>
                <a:gridCol w="1252151"/>
              </a:tblGrid>
              <a:tr h="449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Celkově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0022, </a:t>
                      </a:r>
                      <a:r>
                        <a:rPr lang="cs-CZ" sz="2000" dirty="0" smtClean="0">
                          <a:effectLst/>
                        </a:rPr>
                        <a:t>rhb</a:t>
                      </a:r>
                      <a:r>
                        <a:rPr lang="cs-CZ" sz="2000" dirty="0">
                          <a:effectLst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169,30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7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142,60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117,20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7360899" y="3220159"/>
            <a:ext cx="2499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Zdroj: Analýza násl. péče AČMN, AN ČR</a:t>
            </a:r>
            <a:endParaRPr lang="cs-CZ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46439" y="2865817"/>
            <a:ext cx="7141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Doplňkové hodnoty: směrodatná odchylka 128,54; variační koeficient 75,7</a:t>
            </a:r>
            <a:r>
              <a:rPr lang="cs-CZ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25843" y="3411838"/>
            <a:ext cx="10527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Tvoří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¼ hotelových nákladů (26,5%)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 rhb. až o 61% vyšší… ? Značně široká kapitola, jde o platy a odvody všech vedoucích pracov-níků, asistentek, THP, (pokud zdravotníci – alikvótní část). Dále hmotný a nehmotný majetek (HIM, DHIM atp.), vč. kancelářské techniky, IT atd.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Značné rozdíly mezi zařízeními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(var. koef. 75,7%), var. rozpětí (7,90 Kč – 423,80 Kč…). Metodicky lépe definovat?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obecně platí: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Čím větší podnik, tím nákladnější administrativa.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2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11032" cy="100235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Prádlo, oděvy, OOP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7524"/>
            <a:ext cx="10515600" cy="2117125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Tab. 13, Prádlo, oděvy, OOP v Kč na 1 OD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422945"/>
              </p:ext>
            </p:extLst>
          </p:nvPr>
        </p:nvGraphicFramePr>
        <p:xfrm>
          <a:off x="1518851" y="1829255"/>
          <a:ext cx="8649730" cy="12521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05016"/>
                <a:gridCol w="1037968"/>
                <a:gridCol w="1149985"/>
                <a:gridCol w="1477885"/>
                <a:gridCol w="1268627"/>
                <a:gridCol w="1416908"/>
                <a:gridCol w="1293341"/>
              </a:tblGrid>
              <a:tr h="444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Celkově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0022, </a:t>
                      </a:r>
                      <a:r>
                        <a:rPr lang="cs-CZ" sz="2000" dirty="0" smtClean="0">
                          <a:effectLst/>
                        </a:rPr>
                        <a:t>rhb</a:t>
                      </a:r>
                      <a:r>
                        <a:rPr lang="cs-CZ" sz="2000" dirty="0">
                          <a:effectLst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8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8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760044" y="3109690"/>
            <a:ext cx="2499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Analýza násl. péče AČMN, AN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288192" y="3504785"/>
            <a:ext cx="93810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Patří sem nákupy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ložního prádla, služebních oděvů,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osobních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ochranných pomůcek (OOP) atd. Náklady mohou být zkresleny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hromadnými nákupy na několik let dopředu, které jdou přímo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nákladů.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Nejedná se však o nákladově významnou položku.</a:t>
            </a:r>
          </a:p>
          <a:p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9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775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Literatura, tisk, školení, vzdělávání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4059" y="15455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14,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Odborná literatura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školení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 vzdělávání personálu v Kč na 1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</a:p>
          <a:p>
            <a:pPr marL="0" indent="0"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100425"/>
              </p:ext>
            </p:extLst>
          </p:nvPr>
        </p:nvGraphicFramePr>
        <p:xfrm>
          <a:off x="838200" y="1952369"/>
          <a:ext cx="9763895" cy="141690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69539"/>
                <a:gridCol w="1120345"/>
                <a:gridCol w="1318055"/>
                <a:gridCol w="1664043"/>
                <a:gridCol w="1392194"/>
                <a:gridCol w="1524000"/>
                <a:gridCol w="1375719"/>
              </a:tblGrid>
              <a:tr h="518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Celkově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0022, </a:t>
                      </a:r>
                      <a:r>
                        <a:rPr lang="cs-CZ" sz="2000" dirty="0" smtClean="0">
                          <a:effectLst/>
                        </a:rPr>
                        <a:t>rhb</a:t>
                      </a:r>
                      <a:r>
                        <a:rPr lang="cs-CZ" sz="2000" dirty="0">
                          <a:effectLst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02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Literatura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5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Školení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8139764" y="3352791"/>
            <a:ext cx="2499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Analýza násl. péče AČMN, AN ČR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79911" y="3721208"/>
            <a:ext cx="99902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Obě položky sloučeny do jedné tabulky – jedná se o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malé částky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Školení a celoživotní vzdělávání se více sleduje až v posledních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10-15 letech (programy z EU např. OPPA atp., akce ČLK, ČAS aj.).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nákladů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přenesena na pracovníky/zaměstnance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obvykle z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důvodů, že si tím sami zvyšují kvalifikaci a pak mohou odejít jinam.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strategického hlediska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sem mělo jít víc peněz.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9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0412"/>
            <a:ext cx="9879227" cy="101059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PHM a cestovné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1006"/>
            <a:ext cx="10515600" cy="4825957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Pohonné hmoty a cestovné v Kč na 1 OD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182643"/>
              </p:ext>
            </p:extLst>
          </p:nvPr>
        </p:nvGraphicFramePr>
        <p:xfrm>
          <a:off x="838202" y="1812323"/>
          <a:ext cx="9516760" cy="121920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14166"/>
                <a:gridCol w="1128583"/>
                <a:gridCol w="1268627"/>
                <a:gridCol w="1746422"/>
                <a:gridCol w="1342768"/>
                <a:gridCol w="1507524"/>
                <a:gridCol w="1408670"/>
              </a:tblGrid>
              <a:tr h="510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Celkově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0022, </a:t>
                      </a: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rhb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5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2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7902928" y="3031524"/>
            <a:ext cx="2499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Analýza násl. péče AČMN, AN ČR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55235" y="3348485"/>
            <a:ext cx="103541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Jde o pohonné hmoty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služebních vozidel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(vč. sanitek), ale i do 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zahradní techniky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případě údržby areálu atd.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jde o cestovné, jedná se v určitých případech o spojené ná-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doby s nepřímou úměrou (nižší PHM, vyšší cestovné).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zde značný rozptyl 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 mezi segmenty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např. u oš. lůžek (005)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1,70 Kč, u psychiatrie (kód 0021) až 6,60 Kč (viz patrně areály).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72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32016" cy="84089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Finanční plnění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6376"/>
            <a:ext cx="9327292" cy="2181181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Tab. 16, Finanční plnění v Kč na 1 OD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009220"/>
              </p:ext>
            </p:extLst>
          </p:nvPr>
        </p:nvGraphicFramePr>
        <p:xfrm>
          <a:off x="838200" y="1714500"/>
          <a:ext cx="8896867" cy="118625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43343"/>
                <a:gridCol w="1172637"/>
                <a:gridCol w="1136822"/>
                <a:gridCol w="1507524"/>
                <a:gridCol w="1392195"/>
                <a:gridCol w="1408670"/>
                <a:gridCol w="1235676"/>
              </a:tblGrid>
              <a:tr h="436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Celkově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0022, </a:t>
                      </a:r>
                      <a:r>
                        <a:rPr lang="cs-CZ" sz="2000" dirty="0" smtClean="0">
                          <a:effectLst/>
                        </a:rPr>
                        <a:t>rhb</a:t>
                      </a:r>
                      <a:r>
                        <a:rPr lang="cs-CZ" sz="2000" dirty="0">
                          <a:effectLst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8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64059" y="2866629"/>
            <a:ext cx="7255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Doplňkové hodnoty: směrodatná odchylka 28,32; variační koeficient 154,45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cs-CZ" sz="1600" dirty="0"/>
          </a:p>
        </p:txBody>
      </p:sp>
      <p:sp>
        <p:nvSpPr>
          <p:cNvPr id="8" name="Obdélník 7"/>
          <p:cNvSpPr/>
          <p:nvPr/>
        </p:nvSpPr>
        <p:spPr>
          <a:xfrm>
            <a:off x="7360899" y="3186991"/>
            <a:ext cx="2499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Analýza násl. péče AČMN, AN ČR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64059" y="3397098"/>
            <a:ext cx="1043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Veškeré pojištění budov, přístrojů i pracovníků (odpovědnost ze zákona), daně, nájmy, leasingy atd. Položka není metodicky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objektivně uspokojivě vyřešena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např. leasing (někdo smí, jiný nesmí), obdobně nájemné (někdo ano, většinou ne).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Dokresleno: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 x medián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směr. odchylka, var. koeficient. Do budoucna je třeba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sjednotit podmínky pro všechny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příp. lépe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vyspecifikovat metodiku s ohledem na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různé typy poskytovatelů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52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8451" y="305885"/>
            <a:ext cx="9513814" cy="84991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Opravy, údržba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4779" y="1175930"/>
            <a:ext cx="10753949" cy="4351338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Opravy, údržba v Kč na 1 OD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365787"/>
              </p:ext>
            </p:extLst>
          </p:nvPr>
        </p:nvGraphicFramePr>
        <p:xfrm>
          <a:off x="879704" y="1524818"/>
          <a:ext cx="9513815" cy="123242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21024"/>
                <a:gridCol w="1144703"/>
                <a:gridCol w="1241570"/>
                <a:gridCol w="1686187"/>
                <a:gridCol w="1342239"/>
                <a:gridCol w="1551963"/>
                <a:gridCol w="1426129"/>
              </a:tblGrid>
              <a:tr h="438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Celkově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0022, </a:t>
                      </a: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rhb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3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55,80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104,4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9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115,1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809658" y="2747847"/>
            <a:ext cx="95138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Doplňkové hodnoty: rozptyl 1880, směrodatná odchylka 43,4; variační koeficient 78%.        </a:t>
            </a:r>
            <a:endParaRPr lang="cs-CZ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894117" y="3038077"/>
            <a:ext cx="2499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Analýza násl. péče AČMN, AN ČR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95381" y="3321515"/>
            <a:ext cx="100538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Nesourodá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 různých nákupů, činností a služeb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Ovšem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našich ústavech se jedná o značně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vysoké položky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Část vždy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vlastními silami, část dodavatelsky (služby).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Osobní náklady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údržbáře (nádvorní čety),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materiál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(šroubky, barvy, beton…aj.).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Odráží vždy konkrétní situaci toho kterého zařízení, tj. rozhodující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roli hraje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stáří budov, vozidel, areálů,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komunikace, zahrady atp.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Výrazně nejvyšší částky dává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psychiatrie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(2x vyšší než průměr).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7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Zpráva ombudsmana z LDN 2017</a:t>
            </a:r>
            <a:endParaRPr lang="cs-CZ" sz="3600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538" y="1690688"/>
            <a:ext cx="3222131" cy="435133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291914" y="1690688"/>
            <a:ext cx="68291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jejím prostudování vyvstává řada otázek: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1.Jsou nedostatky a stížnosti na LDN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uvedené v této zprávě oprávněné?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Do jaké míry za zjištěné nedostatky mohou </a:t>
            </a:r>
          </a:p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LND samy (resp. další zařízení násl. péče), </a:t>
            </a:r>
          </a:p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 do jaké míry je na vině systém?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Jsou úhrady nastaveny správně?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Kde je zodpovědnost MZ ČR?</a:t>
            </a:r>
          </a:p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Kde je zodpovědnost zdrav. pojišťoven?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Jak budou nastaveny úhrady v r. 2020 a v      dalších letech?</a:t>
            </a:r>
            <a:endParaRPr lang="cs-C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840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427" y="321581"/>
            <a:ext cx="9170773" cy="67468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Odpisy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1787" y="1098605"/>
            <a:ext cx="10515600" cy="4957763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Odpisy v Kč na 1 OD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18807"/>
              </p:ext>
            </p:extLst>
          </p:nvPr>
        </p:nvGraphicFramePr>
        <p:xfrm>
          <a:off x="881192" y="1430942"/>
          <a:ext cx="9803028" cy="101259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45060"/>
                <a:gridCol w="1210962"/>
                <a:gridCol w="1227438"/>
                <a:gridCol w="1688757"/>
                <a:gridCol w="1524000"/>
                <a:gridCol w="1548714"/>
                <a:gridCol w="1458097"/>
              </a:tblGrid>
              <a:tr h="360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Celkově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0022, </a:t>
                      </a: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rhb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3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31,20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1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8294224" y="2470419"/>
            <a:ext cx="2499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Analýza násl. péče AČMN, AN ČR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05768" y="2666928"/>
            <a:ext cx="10405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syntetickém účetnictví bezproblémové,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analytickou evidenci 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významně zkreslují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 současnosti s ohledem na zákon o účetnictví nejspíš vůbec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nelze řešit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zajistiti všem stejné podmínky odepisování majetku. Celkové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zkreslení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hotelových nákladů může činit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10%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mezi jednotlivými subjekty. Jinak odpisují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nakoupený majetek obchodní společnosti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(a.s., s.r.o.), majetek z titulu grantů, darů a dotací nikoliv nebo pouze část financovanou z vlastních zdrojů….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šetření nejvíce odepisují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rehabilitační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zařízení.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„Sazebník“ z r. 1992 s odpisy nepočítal,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financoval se jen provoz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4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476" y="339960"/>
            <a:ext cx="9857763" cy="94649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586" y="13474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Ostatní jinam nezařazené náklady v Kč na 1 OD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75732"/>
              </p:ext>
            </p:extLst>
          </p:nvPr>
        </p:nvGraphicFramePr>
        <p:xfrm>
          <a:off x="762697" y="1713177"/>
          <a:ext cx="9639650" cy="12919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24825"/>
                <a:gridCol w="1249960"/>
                <a:gridCol w="1216403"/>
                <a:gridCol w="1694576"/>
                <a:gridCol w="1409351"/>
                <a:gridCol w="1510018"/>
                <a:gridCol w="1434517"/>
              </a:tblGrid>
              <a:tr h="469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Celkově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0022, </a:t>
                      </a: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rhb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1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64,20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1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92,40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7902945" y="3032300"/>
            <a:ext cx="2499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Analýza násl. péče AČMN, AN ČR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84777" y="3305740"/>
            <a:ext cx="102034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Patří sem vše, co se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nepodařilo zařadit do ostatních kapitol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Za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uspokojivý výsledek lze považovat, pokud netvoří více než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10% 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hotelových nákladů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 se daří u mediánu (5%), u průměru jde o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hraniční hodnotu.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Výrazný rozdíl mezi průměrem a mediánem v segmentech signalizují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značné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vnitřní rozdíly a rozptyl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hodnot.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9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6978" cy="76345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 položek na hotelových nákladech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7213"/>
            <a:ext cx="10011032" cy="4665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Nejdůležitější položky v nákladech na „hotel s plnou penzí“: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 a řízení – 26,5%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Celodenní stravní dávka (dieta) – 25,5%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Opravy a údržba – 10%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Úklid – 7,5%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 – 6,5%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Praní a opravy prádla – 6%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náklady – 10%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tvoří šest nejvýznamnějších identifikovaných položek (bez položky „ostatní náklady“) až 82% z hotelových nákladů.</a:t>
            </a:r>
            <a:endParaRPr lang="cs-CZ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Zbývajících 10 položek tvoří kolem 18% hotelových nákladů.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57022" cy="81186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Hotelové náklady celkem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9346" y="1235676"/>
            <a:ext cx="10515600" cy="4809481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Celkové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náklady „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hotel s plnou penzí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 vč. stravy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v Kč na 1 OD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855165"/>
              </p:ext>
            </p:extLst>
          </p:nvPr>
        </p:nvGraphicFramePr>
        <p:xfrm>
          <a:off x="838200" y="1544868"/>
          <a:ext cx="9870989" cy="124391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80025"/>
                <a:gridCol w="1225426"/>
                <a:gridCol w="1210962"/>
                <a:gridCol w="1845276"/>
                <a:gridCol w="1491048"/>
                <a:gridCol w="1540476"/>
                <a:gridCol w="1377776"/>
              </a:tblGrid>
              <a:tr h="428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Celkově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0022, </a:t>
                      </a: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rhb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1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641,20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674,70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774,00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852,70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660,40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3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603,80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791,20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819,50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703,10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 flipH="1">
            <a:off x="8311149" y="3058934"/>
            <a:ext cx="27121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Analýza násl. péče AČMN, AN ČR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70238" y="2761107"/>
            <a:ext cx="9870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Doplňkové hodnoty: rozptyl 37370, směrodatná odchylka 193; variační koeficient 30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37751" y="3305155"/>
            <a:ext cx="110160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 se o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 odvíjející se od úhrad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pojišťoven („rozpuštění</a:t>
            </a:r>
          </a:p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úhrad“),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nikoliv od skutečné ceny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založené na reálné kalkulaci nákladů.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 641,20 Kč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(medián 603,80 Kč) vychází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velmi nízko, mimo realitu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nápadný rozdíl mezi průměrem v LDN (567,80 Kč) a rhb. (852,70 Kč.).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LDN jsou patrně nejvíc „na doraz“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ze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 typů následné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Pokusili jsme se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vyhledat nejlacinější nabídky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hotelů/penzionů s plnou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penzí v listopadu 2018 v ČR na vyhledávači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„booking.com“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20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9314" cy="5557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Porovnání s ubytovacími zařízeními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66089"/>
            <a:ext cx="10159314" cy="5290261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Nabídky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ubytování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 plnou penzí (vč. stravy) v ČR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v listopadu 2018 v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Kč: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534410"/>
              </p:ext>
            </p:extLst>
          </p:nvPr>
        </p:nvGraphicFramePr>
        <p:xfrm>
          <a:off x="938813" y="1406488"/>
          <a:ext cx="9267869" cy="374987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52669"/>
                <a:gridCol w="1087394"/>
                <a:gridCol w="1112109"/>
                <a:gridCol w="1235675"/>
                <a:gridCol w="1128584"/>
                <a:gridCol w="1285103"/>
                <a:gridCol w="1466335"/>
              </a:tblGrid>
              <a:tr h="588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Hotel/penzion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Nocleh + snídaně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Ovoce + nápoj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Obědové menu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Zákusek + nápoj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Večeře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Brno – NCO NZO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– 40,-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– 120,-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– 45,-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– 140,-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955 – 995,-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 – hotel IBIS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1025 – 1065,-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 – hotel ILF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970 – 1010,-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Kroměříž – </a:t>
                      </a: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Č. </a:t>
                      </a: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Orel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 – 915,-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Č. Lípa </a:t>
                      </a: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–U </a:t>
                      </a: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Hrabala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965 – 1005,-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Opava </a:t>
                      </a: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Koruna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 – 945,-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Znojmo </a:t>
                      </a: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–Bermuda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745,-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 – 1090,-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Prachat. </a:t>
                      </a: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Parkán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 – 940,-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Chrudim – </a:t>
                      </a: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Šenk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 – 895,-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Děčín – </a:t>
                      </a: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Faust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745,-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 – 1090,-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7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</a:t>
                      </a: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650,-</a:t>
                      </a: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35,-</a:t>
                      </a: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115,-</a:t>
                      </a: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40,-</a:t>
                      </a: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135,-</a:t>
                      </a: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975,-</a:t>
                      </a: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10174577" y="4119695"/>
            <a:ext cx="1001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booking.com, </a:t>
            </a:r>
          </a:p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jídla a</a:t>
            </a:r>
          </a:p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vačiny dle</a:t>
            </a:r>
          </a:p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ůzných nabídek.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38200" y="5103627"/>
            <a:ext cx="8320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Pozn.: Inflace v r. 2018 je dle ČSÚ 2,1%, odhad 2019 a 2020 vždy 2,3-2,7%.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203602" y="5496765"/>
            <a:ext cx="87382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Závěr: Je prakticky vyloučeno dostat v ČR v r. 2019/2020 hotel s plnou penzí, 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(vč.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celodenní stravy) pod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cca 1000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,- Kč/1 den (snad už jen v následné péči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014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795" cy="73874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orovnání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60389"/>
            <a:ext cx="10515600" cy="47518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Hotely/penziony v ČR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obvykle nabízejí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2-lůžkový standard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vlastním WC a sprchou.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Některá zařízení NP obdobný standard nabízejí, většinou však 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Polohovací lůžko v NP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el. ovládáním, náklonem a antidekubitním programem vyjde na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– 70 tis. Kč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 se sprchou s parametry pro seniory a postižené obvykle stojí 2-3x víc než obvyklé.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Lze odhadnout, že v případě úhrad NP v obdobné výši jako ceny ve standardních ubytovacích zařízeních (tj. cca o 50% více) by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mohl být v „reálném čase“ dosažen obdobný standard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Ceny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celodenní stravy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v hotelech odvíjejí od toho, co si host objedná, avšak nikde nebyla nabídka ve výši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163,80 Kč/den…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5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Náklady v lůžkových segmentech 2005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9903"/>
            <a:ext cx="10515600" cy="4587060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Porovnání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nákl.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skupin v lůžkových segmentech v r. 2005 v Kč na 1 OD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169576"/>
              </p:ext>
            </p:extLst>
          </p:nvPr>
        </p:nvGraphicFramePr>
        <p:xfrm>
          <a:off x="1538416" y="2104578"/>
          <a:ext cx="8635314" cy="181663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99054"/>
                <a:gridCol w="1993557"/>
                <a:gridCol w="2430162"/>
                <a:gridCol w="2512541"/>
              </a:tblGrid>
              <a:tr h="652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 nákladů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Následná péče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Okresní, </a:t>
                      </a:r>
                      <a:endParaRPr lang="cs-CZ" sz="20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krajské nemocnice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Fakultní nemocnice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1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Hotelové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2 120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Medicínské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2 805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4 885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5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4 035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7 005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8382812" y="3934397"/>
            <a:ext cx="18485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Zdroj: Šetření </a:t>
            </a:r>
            <a:r>
              <a:rPr lang="cs-CZ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MZ ČR, AČMN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56896" y="4319370"/>
            <a:ext cx="930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Komentář: </a:t>
            </a: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 porovnání let 2005 – 2017 plyne, že v průběhu 12 let stouply náklady na hotel s plnou penzí v následné péči z cca 570 na 641 Kč/OD, tj. o 12,5%.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5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07595" cy="84583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Medicínské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3116"/>
            <a:ext cx="10645346" cy="45669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Teprve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 náklady odlišují nemocnici od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hotelu.</a:t>
            </a:r>
          </a:p>
          <a:p>
            <a:pPr marL="0" indent="0">
              <a:buNone/>
            </a:pPr>
            <a:endParaRPr lang="cs-CZ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Byly sledovány 4 hlavní položky (účtová třída 5):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Osobní náklady na zdravotnický personál (52. …)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Léky a krev (501 …)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Spotřební zdravotnický materiál – SZM (501 …)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 na diagnostiku a terapii (501 …)</a:t>
            </a:r>
          </a:p>
          <a:p>
            <a:pPr marL="0" indent="0">
              <a:buNone/>
            </a:pPr>
            <a:endParaRPr lang="cs-CZ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Poznámka: 1. V některých zařízeních se osobní náklady na zdrav. personál dále dělí do analytických podskupin „lékařů“, „sester“, „fyzioterapeutek“ (kam řadí např. i ergo-terapeutky, logopedky, psychology atp.) a „pomocný zdrav. personál“. Toto dělení ne-kopíruje vždy přesně zák. č. 95 a 96/2004 Sb., ani tarifní tabulky MPSV.</a:t>
            </a:r>
          </a:p>
          <a:p>
            <a:pPr marL="0" indent="0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Ukazuje se jako vhodné dělit dále léky a SZM do zvl. analytických podúčtů.</a:t>
            </a:r>
            <a:endParaRPr lang="cs-CZ" sz="20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696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205" y="225082"/>
            <a:ext cx="10274643" cy="82936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áklady na zdravotnický personál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53297"/>
            <a:ext cx="10515600" cy="4829206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Náklady na zdravotnický personál v Kč na 1 OD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22665"/>
              </p:ext>
            </p:extLst>
          </p:nvPr>
        </p:nvGraphicFramePr>
        <p:xfrm>
          <a:off x="928819" y="1515590"/>
          <a:ext cx="9483809" cy="123567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14166"/>
                <a:gridCol w="1145059"/>
                <a:gridCol w="1260389"/>
                <a:gridCol w="1664043"/>
                <a:gridCol w="1334530"/>
                <a:gridCol w="1565189"/>
                <a:gridCol w="1400433"/>
              </a:tblGrid>
              <a:tr h="444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Celkově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0022, </a:t>
                      </a: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rhb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7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1013,10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933,90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1175,30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1115,50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974,90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1012,90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3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965,60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878,10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1119,10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1002,30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1012,90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942,50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838199" y="2737880"/>
            <a:ext cx="9574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Doplňkové hodnoty: rozptyl 70302, směrodatná odchylka 265; variační koeficient 26</a:t>
            </a:r>
            <a:r>
              <a:rPr lang="cs-CZ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%.</a:t>
            </a:r>
            <a:endParaRPr lang="cs-CZ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957474" y="3062352"/>
            <a:ext cx="25836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Analýza násl. péče AČMN, AN ČR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43037" y="3304847"/>
            <a:ext cx="111059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Základem jsou průměrné měsíční hrubé mzdy + 34% odvody, dále DPČ, </a:t>
            </a:r>
          </a:p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DPT, vč. příplatků, nočních, dovolených, přesčasů atd.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Hodnoty se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liší dle segmentů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zásadě jsou t. č. mezi 1100-1200/OD.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Počty dle personální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vyhl. č. 99/2012 Sb. nelze použít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(příliš nízké), s tak </a:t>
            </a:r>
          </a:p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malým počtem personálu nelze práci s těžšími pacienty zastat.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Pokusili jsme se proto namodelovat dle praxe – viz dále: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96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083" y="373364"/>
            <a:ext cx="10515600" cy="6412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 na zdrav. personál v ZZ kód 0022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9861" y="1103870"/>
            <a:ext cx="10712278" cy="4906252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Tab. 24, Náklady na zdrav. pers. (1 OD v Kč) v rehab. zařízení, skutečnost a modelace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116995"/>
              </p:ext>
            </p:extLst>
          </p:nvPr>
        </p:nvGraphicFramePr>
        <p:xfrm>
          <a:off x="937053" y="1438693"/>
          <a:ext cx="9953368" cy="239199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05217"/>
                <a:gridCol w="1869989"/>
                <a:gridCol w="2110464"/>
                <a:gridCol w="3367698"/>
              </a:tblGrid>
              <a:tr h="6919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Zdravotnická profese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Úvazků na 30 lůžek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Mzdové</a:t>
                      </a:r>
                      <a:r>
                        <a:rPr lang="cs-CZ" sz="2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náklady - s</a:t>
                      </a: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kutečnost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Modelace dle 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průměrných platů v r. 2017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Lékaři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141,40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18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Sestry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4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Fyzioterapeutky atp.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563,70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1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Ošetřovatelky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54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 na 1 OD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1055,10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1927,50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8090329" y="3699567"/>
            <a:ext cx="3080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Zdroj</a:t>
            </a:r>
            <a:r>
              <a:rPr lang="cs-CZ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ÚZIS, </a:t>
            </a: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Analýza násl. péče AČMN, AN </a:t>
            </a:r>
            <a:r>
              <a:rPr lang="cs-CZ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ČR</a:t>
            </a:r>
            <a:endParaRPr lang="cs-CZ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86430" y="4071130"/>
            <a:ext cx="10456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daném ZZ je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zdrav. personálu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než dle „personální vyhlášky“.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Mzdové nákl. jsou zde asi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60 Kč/OD nižší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než průměr v rhb. (0022).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dosazení průměrných platů ve zdravotnictví dle ÚZIS v r. 2017 by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měly být až o 872,40 Kč vyšší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Obdobné výsledky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lze předpokládat i v ostatních segmentech NP.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0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7626" y="678765"/>
            <a:ext cx="9870989" cy="77435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Důvody nákladové analýzy následné péče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6777" y="1738184"/>
            <a:ext cx="10066639" cy="4036542"/>
          </a:xfrm>
          <a:ln w="28575">
            <a:noFill/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Úhrady následné péče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(dále NP) považují AČMN a AN ČR za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nízké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už od samého počátku dle vyhl. č. 134/98 Sb.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Neodpovídají skutečným nákladům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(např. LDN přešly pod zdravotnictví ze sociálního segmentu okresů v r. 1998).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Potvrzeno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výsledky prvních analýz z let 2001–2006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(MZ ČR a AČMN – viz dále), ale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nápravě nikdy nedošlo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(změny vlád a vedení MZ, neochota ZP atd.).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nákladová analýza dá možnost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porovnání „hotelu s plnou penzí“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(včetně stravy) s ostatními segmenty – tj. s akutní péčí, FN, sociální péčí s ostatními rezidenčními službami.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9146059" cy="63165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Léky a krev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59498"/>
            <a:ext cx="10515600" cy="4908336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25, Náklady na léky a krev v Kč na 1 OD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41963"/>
              </p:ext>
            </p:extLst>
          </p:nvPr>
        </p:nvGraphicFramePr>
        <p:xfrm>
          <a:off x="838199" y="1466336"/>
          <a:ext cx="9697996" cy="120272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89453"/>
                <a:gridCol w="1128584"/>
                <a:gridCol w="1318054"/>
                <a:gridCol w="1672281"/>
                <a:gridCol w="1433384"/>
                <a:gridCol w="1556951"/>
                <a:gridCol w="1499289"/>
              </a:tblGrid>
              <a:tr h="444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Celkově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0022, </a:t>
                      </a: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rhb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7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68,40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67,60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4475206" y="2669060"/>
            <a:ext cx="61433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6640">
              <a:spcAft>
                <a:spcPts val="0"/>
              </a:spcAft>
            </a:pP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Zdroj: Analýza násl. péče AČMN, AN ČR</a:t>
            </a:r>
            <a:endParaRPr lang="cs-CZ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38199" y="2844953"/>
            <a:ext cx="101885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Dříve se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denní paušál na léky účtoval zvlášť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Zkreslení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pacienti si přinášejí své léky z domova, vlastní lékárna (režijní VO ceny), někde ZÚLP (ZÚM) zvlášť mimo OD, reklamní léky, předepisování drahých léků od ambulantních lékařů 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Problematika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polymorbidních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pacientů a pacientů překládaných z </a:t>
            </a:r>
          </a:p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akutních lůžek (zejména z FN) v rámci DRG s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drahými léky.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 na léky jsou ve skutečnosti nejspíš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výrazně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dle </a:t>
            </a:r>
          </a:p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praxe se reálná cena může pohybovat až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kolem 150 Kč/OD.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55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236676" cy="71403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Denní náklady na vybrané léky v NP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4103" y="1079158"/>
            <a:ext cx="10515600" cy="4760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Příklad kalkulace některých léků v přepočtu na 1 denní dávku v Kč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531362"/>
              </p:ext>
            </p:extLst>
          </p:nvPr>
        </p:nvGraphicFramePr>
        <p:xfrm>
          <a:off x="1035909" y="1404734"/>
          <a:ext cx="8561173" cy="501194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845908"/>
                <a:gridCol w="2010032"/>
                <a:gridCol w="1705233"/>
              </a:tblGrid>
              <a:tr h="315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Lék a základní doporučená cena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Denní dávka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cs-CZ" sz="1800" b="1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Kč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1 OD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Fraxiparin Multi 5 ml cca 910,-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např. 2 x 0,4 ml 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150 Kč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Xarelto 10 mg 30 tbl. cca 1756,-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např. 1 tbl. denně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58 Kč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Augmentin 1,2 g inj. 10 amp. 627,-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např. po 12 hod.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125 Kč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Ale!: Ceftazidim, cef. 3. gen., inj. 1g 600,-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např. 3 g denně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1800 Kč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Amoxiklav 625, 21 tbl. 150,-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např. 3 x d. 1 tbl.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21 Kč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Fentanyl 50 mg, 5 náplastí, 934,-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např. 1 x za 3 dny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63 Kč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DHC cont. 90, 60 tbl. 636,-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např. 2 x 1 tbl.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21 Kč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Dolgit crm. 50mg/g, 150 g. 210,-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např. 3-5x d. </a:t>
                      </a:r>
                      <a:r>
                        <a:rPr lang="cs-CZ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lok. 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40 Kč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Pregabalin/Lyrica 75 mg., 56 tbl. 509,- 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např. 3 x d. 1 tbl.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27 Kč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Isicom, 100 mg, 100 tbl. 634,-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např. 4 x 2 tbl.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51 Kč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Stalevo 200/50/200 mg. tbl., 100 tbl. 2157,-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např. 5 x 1 tbl.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108 Kč 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Janumet 50/850, 56 tbl. 1180,-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např. 2 x 1 tbl.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42 Kč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Aricept 10 mg., 28 tbl. 528,- Kč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např. 1 x 1 tbl.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19 Kč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Mirtazapin 30 mg., 30 tbl. 183,- Kč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např. 1 x 1 tbl.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6 Kč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Suprasorb (vlhké hojení ran), 10x10 cm, 100,-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např. 1x denně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50 Kč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Nutridrink (bílkoviny atd.), 1 ks, 50,-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např. 1x denně 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50 Kč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9728888" y="6039698"/>
            <a:ext cx="12410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</a:rPr>
              <a:t>Zdroj: Brevíř, 2017</a:t>
            </a:r>
            <a:endParaRPr lang="cs-CZ" sz="100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90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32092" cy="101059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Spotřební zdravotnický materiál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0535" y="1588565"/>
            <a:ext cx="9994557" cy="4351338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Tab. 27, Náklady na spotřební zdravotní materiál v Kč na 1 OD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735695"/>
              </p:ext>
            </p:extLst>
          </p:nvPr>
        </p:nvGraphicFramePr>
        <p:xfrm>
          <a:off x="838200" y="1922865"/>
          <a:ext cx="9417907" cy="13839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97691"/>
                <a:gridCol w="1136822"/>
                <a:gridCol w="1227437"/>
                <a:gridCol w="1647568"/>
                <a:gridCol w="1359243"/>
                <a:gridCol w="1540476"/>
                <a:gridCol w="1408670"/>
              </a:tblGrid>
              <a:tr h="486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Celkově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0022, </a:t>
                      </a: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rhb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6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45,70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6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51,40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850660" y="3334273"/>
            <a:ext cx="2499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Analýza násl. péče AČMN, AN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61766" y="3530777"/>
            <a:ext cx="9294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Obdobně koncipovaná položka jako léky, dříve byla součástí </a:t>
            </a:r>
          </a:p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paušálu na léky, pohybuje se t. č. mezi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– 50 Kč/OD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Dnes by zasloužila účtovat jako zvláštní paušální položka na 1 OD, hodnoty jsou jen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málo nižší než léky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(psychiatrie je spíš výjimka) – např. převazy,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vlhké hojení ran, dekubity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86712" y="5590214"/>
            <a:ext cx="1003043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cs typeface="Arial" panose="020B0604020202020204" pitchFamily="34" charset="0"/>
              </a:rPr>
              <a:t>Součet reálných nákladů na léky a SZM lze t. č. odhadnout na cca 200,- Kč/OD</a:t>
            </a:r>
            <a:endParaRPr lang="cs-CZ" sz="2400" b="1" dirty="0">
              <a:cs typeface="Arial" panose="020B0604020202020204" pitchFamily="34" charset="0"/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2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68697" cy="74472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 na diagnostiku a terapii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8011"/>
            <a:ext cx="10515600" cy="4529395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Tab. 28, Náklady na diagnostiku a terapii v Kč na 1 OD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140410"/>
              </p:ext>
            </p:extLst>
          </p:nvPr>
        </p:nvGraphicFramePr>
        <p:xfrm>
          <a:off x="940393" y="1501139"/>
          <a:ext cx="9475571" cy="131805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08267"/>
                <a:gridCol w="1126245"/>
                <a:gridCol w="1210962"/>
                <a:gridCol w="1696994"/>
                <a:gridCol w="1400433"/>
                <a:gridCol w="1540475"/>
                <a:gridCol w="1392195"/>
              </a:tblGrid>
              <a:tr h="510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Celkově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0022, </a:t>
                      </a: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rhb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3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27,20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3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916562" y="2831051"/>
            <a:ext cx="2499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Analýza násl. péče AČMN, AN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38200" y="3097914"/>
            <a:ext cx="103734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položka se dosud nikdy nesledovala zvlášť, význam má až nyní, když některé ZP nechávají naše zařízení platit ze svého např. laboratořím aj.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„agregované výkony“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Problémem jsou zejména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rychlé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překlady z akutní péče kvůli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DRG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 Německu je nazývají „krvavé překlady“) se všemi důsledky </a:t>
            </a:r>
          </a:p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pro další diagnostiku a terapii.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Výsledek: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čím těžší pacient, tím vyšší náklady jsou přenášeny na násl. péči…</a:t>
            </a:r>
            <a:endParaRPr lang="cs-C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0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5746" cy="87878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Celkové medicínské </a:t>
            </a: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43913"/>
            <a:ext cx="10515600" cy="4900254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Celkové medicínské náklady v Kč na 1 OD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50313"/>
              </p:ext>
            </p:extLst>
          </p:nvPr>
        </p:nvGraphicFramePr>
        <p:xfrm>
          <a:off x="897925" y="1589903"/>
          <a:ext cx="9580605" cy="130981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55422"/>
                <a:gridCol w="1118221"/>
                <a:gridCol w="1285103"/>
                <a:gridCol w="1672281"/>
                <a:gridCol w="1425146"/>
                <a:gridCol w="1532238"/>
                <a:gridCol w="1392194"/>
              </a:tblGrid>
              <a:tr h="428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0022, </a:t>
                      </a: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rhb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77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1149,00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1081,60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1266,80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1231,50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1128,80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1154,80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3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1086,80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1048,00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1211,10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1084,60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1079,40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1090,90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821725" y="2813783"/>
            <a:ext cx="7788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Doplňkové hodnoty: směrodatná odchylka 279; variační koeficient 24,3%.  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084361" y="3148648"/>
            <a:ext cx="2499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Analýza násl. péče AČMN, AN ČR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84886" y="3367021"/>
            <a:ext cx="102890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Celkové medicínské náklady jsou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oproti hotelovým cca 2x vyšší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Jsou stejně jako u hotelových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konstruovány na bázi úhrad od ZP,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nikoliv na bázi kalkulací podle reálných cen v daném místě a čase…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nich tvoří náklady na zdravotnický personál.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Revizi je nutno provést i u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léků a SZM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třeba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právně dořešit tzv. „agregované výkony“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rámci nákladů</a:t>
            </a:r>
          </a:p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na diagnostiku a terapii v následné péči.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75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0512"/>
            <a:ext cx="9722708" cy="79641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Porovnání s r. 2005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569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Medicínské náklady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v lůžkových segmentech v r. 2005 v Kč na 1 OD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802573"/>
              </p:ext>
            </p:extLst>
          </p:nvPr>
        </p:nvGraphicFramePr>
        <p:xfrm>
          <a:off x="955588" y="1414484"/>
          <a:ext cx="9284044" cy="274103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53099"/>
                <a:gridCol w="1960091"/>
                <a:gridCol w="2125363"/>
                <a:gridCol w="2545491"/>
              </a:tblGrid>
              <a:tr h="417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Medicínské náklady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Následná péče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Okresní, krajské nemocnice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Fakultní nemocnice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7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Zdrav.</a:t>
                      </a:r>
                      <a:r>
                        <a:rPr lang="cs-CZ" sz="2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personál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1 675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7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Léky a krev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7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SZM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985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7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Nákl. 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dg. a terapii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985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7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2 805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4 885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8457168" y="4118731"/>
            <a:ext cx="1884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Šetření MZ ČR, AČMN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91112" y="4265678"/>
            <a:ext cx="11099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Oproti šetření z r.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 vzrostly náklady na zdrav. personál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12 let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dvojnásobně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 575 Kč/OD až na 1149 Kč/OD)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stále to nestačí (!)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-viz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celkový kontext s nynějším růstem mezd v národním hospodářství (NH).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dynamiky růstu platů/mezd v NH je třeba s touto položkou počítat a postupně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vyrovnávat platy v ČR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úroveň zemí EU-15.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723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8664"/>
            <a:ext cx="9755659" cy="77993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Celkové 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 následné péče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43032"/>
            <a:ext cx="10011032" cy="4351338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Celkové náklady následné péče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dle segmentů v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 Kč na 1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</a:p>
          <a:p>
            <a:pPr marL="0" indent="0"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180120"/>
              </p:ext>
            </p:extLst>
          </p:nvPr>
        </p:nvGraphicFramePr>
        <p:xfrm>
          <a:off x="895865" y="1381359"/>
          <a:ext cx="9352005" cy="133453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45060"/>
                <a:gridCol w="1070919"/>
                <a:gridCol w="1210962"/>
                <a:gridCol w="1647567"/>
                <a:gridCol w="1361303"/>
                <a:gridCol w="1540475"/>
                <a:gridCol w="1375719"/>
              </a:tblGrid>
              <a:tr h="477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0022, </a:t>
                      </a: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rhb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0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1789,50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1753,30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2041,10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2084,20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1927,90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1723,10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6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1726,10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1699,50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1950,60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1951,70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1806,90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1678,40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872958" y="3037596"/>
            <a:ext cx="2499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Analýza násl. péče AČMN, AN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  <a:endParaRPr lang="cs-CZ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38200" y="2694432"/>
            <a:ext cx="762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Doplňkové hodnoty: směrodatná odchylka 388; variační koeficient 21%. 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38200" y="3289405"/>
            <a:ext cx="9984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Jde opět spíš o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rozpuštění úhrad od ZP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než o reálné ceny.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Obvyklý požadavek zřizovatele: Nejhůře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„kladná nula“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 může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 ustupovat do pozadí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ekonomika má přednost.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očekávání jsou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nejvyšší náklady v rehabilitaci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(2084 Kč) a v psychiatrii (2041 Kč), nejnižší v LDN a na oš. lůžkách (1753 Kč, resp. 1723 Kč). LDN a oš. lůžka mají velmi podobné náklady.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2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8034"/>
            <a:ext cx="10291119" cy="81288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Kategorie pacienta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209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32 a 33,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Zařazení pacientů do tzv. kategorií (zjednodušeno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a jejich úhrady: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767733"/>
              </p:ext>
            </p:extLst>
          </p:nvPr>
        </p:nvGraphicFramePr>
        <p:xfrm>
          <a:off x="916460" y="1340518"/>
          <a:ext cx="9652686" cy="20505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25661"/>
                <a:gridCol w="2941323"/>
                <a:gridCol w="6085702"/>
              </a:tblGrid>
              <a:tr h="354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Kat.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Charakt. pacienta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Stručný popis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5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Soběstačný pacient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Nezávislý, se stabilizovanou psychikou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2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Částečně soběstačný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Částečně soběstačný, příznaky duševní poruchy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4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Nutný 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zvýšený dohled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Neschopný pohybu mimo lůžko, psychicky alterovaný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3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Imobilní pacient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Zcela imobilní, závažná duševní porucha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Pacient v bezvědomí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bezvědomí, delirium; těžká duševní porucha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40492" y="3506780"/>
            <a:ext cx="10406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účelem úhrad pacienti řazeni dle těžkosti choroby do tzv. kategorií.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základ brán průměr, tj. pacient ve 3. kategorii obtížnosti: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061075" y="3349520"/>
            <a:ext cx="26148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</a:rPr>
              <a:t>Zdroj: vyhláška č. </a:t>
            </a:r>
            <a:r>
              <a:rPr lang="cs-CZ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134/1998 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</a:rPr>
              <a:t>Sb</a:t>
            </a:r>
            <a:r>
              <a:rPr lang="cs-CZ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. v akt. verzi</a:t>
            </a:r>
            <a:endParaRPr lang="cs-CZ" sz="1000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553577"/>
              </p:ext>
            </p:extLst>
          </p:nvPr>
        </p:nvGraphicFramePr>
        <p:xfrm>
          <a:off x="916460" y="4353662"/>
          <a:ext cx="8452024" cy="8402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80305"/>
                <a:gridCol w="996778"/>
                <a:gridCol w="1103871"/>
                <a:gridCol w="1458097"/>
                <a:gridCol w="1252151"/>
                <a:gridCol w="1408671"/>
                <a:gridCol w="1252151"/>
              </a:tblGrid>
              <a:tr h="47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Kód OD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</a:rPr>
                        <a:t>Průměr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0005, oš.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0021, psych.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0022, </a:t>
                      </a:r>
                      <a:r>
                        <a:rPr lang="cs-CZ" sz="2000" b="1" dirty="0" smtClean="0">
                          <a:effectLst/>
                        </a:rPr>
                        <a:t>rhb</a:t>
                      </a:r>
                      <a:r>
                        <a:rPr lang="cs-CZ" sz="2000" b="1" dirty="0">
                          <a:effectLst/>
                        </a:rPr>
                        <a:t>.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0023, plicní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0024, LDN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Úhrady 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1552,99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1271,35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1615,29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1992,38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1393,39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1492,56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Obdélník 10"/>
          <p:cNvSpPr/>
          <p:nvPr/>
        </p:nvSpPr>
        <p:spPr>
          <a:xfrm>
            <a:off x="9293181" y="5022129"/>
            <a:ext cx="2035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Zdroj: Vyhláška č. 348/2016 Sb.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68932" y="5298734"/>
            <a:ext cx="925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Úhrada je vždy individuálně nasmlouvána a je obvykle vyšší.</a:t>
            </a:r>
            <a:endParaRPr lang="cs-CZ" sz="240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2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1683"/>
            <a:ext cx="9706232" cy="86231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Výsledné náklady a jejich úhrady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9979" y="10357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Tab. 34,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Porovnání nákladů a úhrad v následné péči v Kč na 1 OD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755151"/>
              </p:ext>
            </p:extLst>
          </p:nvPr>
        </p:nvGraphicFramePr>
        <p:xfrm>
          <a:off x="838200" y="1383391"/>
          <a:ext cx="10052221" cy="242192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49468"/>
                <a:gridCol w="1231680"/>
                <a:gridCol w="1236812"/>
                <a:gridCol w="1701656"/>
                <a:gridCol w="1427730"/>
                <a:gridCol w="1585445"/>
                <a:gridCol w="1419430"/>
              </a:tblGrid>
              <a:tr h="494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Kód OD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0005, oš.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0021, psych.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0022, </a:t>
                      </a: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rhb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0023, plicní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0024, LDN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3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Náklady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1789,50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1753,30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2041,10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2084,20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1927,90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1723,10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8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Úhrady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1649,10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1526,60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1814,90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1854,80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1675,80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1611,60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8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Rozdíl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-140,40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-226,70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-226,20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-229,40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-252,10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-111,50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Úhr. : 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nákl. 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92,2%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87,1%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88,9%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89,0%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86,9%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93,76%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5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Rentabilita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záporná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záporná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záporná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záporná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záporná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záporná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739980" y="3783618"/>
            <a:ext cx="7674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Doplňkové hodnoty u úhrad: směrodatná odchylka 197; variační koeficient 11,9</a:t>
            </a:r>
            <a:r>
              <a:rPr lang="cs-CZ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%.</a:t>
            </a:r>
            <a:r>
              <a:rPr lang="cs-CZ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512236" y="3803846"/>
            <a:ext cx="2499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Analýza násl. péče AČMN, AN ČR</a:t>
            </a:r>
            <a:endParaRPr lang="cs-CZ" sz="1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7812" y="4122172"/>
            <a:ext cx="10802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výsledné tabulky plyne, že </a:t>
            </a:r>
            <a:r>
              <a:rPr lang="cs-CZ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následná péče je ztrátová</a:t>
            </a:r>
            <a:r>
              <a:rPr lang="cs-CZ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jako celek i jako jednotlivé segmenty. </a:t>
            </a:r>
            <a:r>
              <a:rPr lang="cs-CZ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Rentabilita je všude záporná.</a:t>
            </a:r>
            <a:r>
              <a:rPr lang="cs-CZ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61 ZZ jich 51 uvedlo ztrátu, pouze 10 mělo vyrovnaný nebo kladný hospodářský výsledek.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90840" y="5258032"/>
            <a:ext cx="994695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Pokud by byly zohledněny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obvyklé hotelové náklady v ubytovacím sektoru </a:t>
            </a:r>
          </a:p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průměrné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platy ve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zdravotnictví, ztráty by byly ještě o několik set Kč/OD vyšší.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6288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887" y="272185"/>
            <a:ext cx="10315832" cy="81473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Příčiny růstu nákladů v následné péči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4382" y="1188095"/>
            <a:ext cx="10829164" cy="39111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Dramatická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změna skladby pacientů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zavedení DRG v akutní péči v posledních letech (z akutního lůžka co nejdřív na následné!).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Častá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destabilizace zdravotního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stavu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Léčení se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blíží akutní medicíně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nemožnost stálých překladů z následných na akutní lůžka a obráceně.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Nedovyšetření pacienti z akutní péče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nutná nová dg. vyšetření + terap.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Polymorbidita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seniorů a chronicky nemocných,  nároky na obsluhu.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Narůstající potřeba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nových a drahých léků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přenášených z akutní péče  (zvlášť z FN) do NP. Zde se musí dále podávat a hojit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dekubity, rány, defekty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Nutný vyšší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personálu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 závislost a bezmocnost pacientů).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Růst mezd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všech sektorech hospodářství, bez jejich pravidelného navyšování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hrozí zhroucení následné péče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7603526" y="2781196"/>
            <a:ext cx="8236" cy="3624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888634" y="5200403"/>
            <a:ext cx="991940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Následná péče není ani levnou ani podřadnou medicínou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5276337" y="3889186"/>
            <a:ext cx="8236" cy="3624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46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Důvody nákladové analýzy následné péče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6865" y="1532239"/>
            <a:ext cx="8888627" cy="265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Je třeba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mít na stole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podklady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(„tvrdá čísla“) pro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dohodovací řízení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r. 2020 a na další léta.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Potřebnost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následné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bude strmě růst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Je nutno zajistit i v následné péči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férové ocenění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poskytovaných služeb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hotelových, tak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zdravotnických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V současnosti je na pořadu dne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nastartování nové debaty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toto téma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87394" y="4316479"/>
            <a:ext cx="926756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Hlavní cíl: </a:t>
            </a:r>
          </a:p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Zlepšení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podmínek v NP pro pacienty i zaměstnance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172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1378" cy="75061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Jak se dělá ekonomika následné péče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15736"/>
            <a:ext cx="10515600" cy="49198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jsou údaje z našich zařízení správné,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 musí nutně vyvstat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otázka: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to, že následná péče za těchto okolností ještě existuje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Odpověď zní: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se šetřit, kde se dá a hledat další zdroje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Jaké zdroje?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(zřizovatele atp.),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doplatky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pacientů,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vedlejší hospodářská činnost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Pokud je následná péče součástí akutních nemocnic, pak se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ztráta vyrovná ze ziskových oborů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(např. lékárna, laboratoře, dg. komplement atp.).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Šetří se na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platech, potravinách, lécích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zdrav. materiálu atd.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Otázka zní, zda je to tak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správné a přijatelné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nutnosti plnit v prvé řadě ekonomická kritéria může/musí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 péče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zákonitě ustupovat do pozadí.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Jaká je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správná cena následné péče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jak ji nastavit?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0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93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„Správná </a:t>
            </a: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cena“ následné péče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11943" y="1204489"/>
            <a:ext cx="4368114" cy="551934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Cena = náklady + zisk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3162" y="1831382"/>
            <a:ext cx="1051281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tohoto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nejobecnějšího vzorečku pro výpočet ceny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kalkulují </a:t>
            </a:r>
          </a:p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všichni dodavatelé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naše zařízení následné péče – jak energií,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tak i léků, potravin a dalšího zboží a služeb. Následná péče nikoliv…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Cena za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„hotel s plnou penzí“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kalkulovaná podle tohoto vzorce</a:t>
            </a:r>
          </a:p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by měla být podle minulých tabulek kolem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Kč na 1 den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oproti současným necelým 650 Kč/OD (tj. + 300–350 Kč/OD).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medicínských nákladů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měla být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ohledem na platy v jiných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odvětvích NH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ale např. i v akutní péči cca o 500 – 800 Kč vyšší.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80303" y="4953329"/>
            <a:ext cx="1023139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Pro rok 2020 by mělo být základní nastavení cen/úhrad následné</a:t>
            </a: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péče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podle jednotlivých segmentů asi o +1000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Kč/OD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vyšší než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nyní.</a:t>
            </a:r>
            <a:endParaRPr lang="cs-CZ" b="1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9043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282881" cy="60694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„Parcere subjectis et debellare superbos“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9730" y="1005017"/>
            <a:ext cx="10282881" cy="402830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Římský Vergilius (70-19 př. n. l.), Aeneis 6, 853, citován ve smyslu, jakou   roli má hrát obec/stát: 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tomto místě se proto chceme kategoricky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zastat našich pacientů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seniorů a chronicky nemocných a všech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zdravotníků a ostatních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kdo se    o ně starají.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současné době by finanční nároky na narovnání úhrad na obvyklou cenovou hladinu a platy např. v akutní péči činily cca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+ 6–7 mld. Kč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ohledem na to, že na kontech zdravotních pojišťoven je t. č. (k  2/2019) kolem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+50 mld. Kč, může si to naše zdravotnictví bez problémů dovolit.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tak neučiníme, řada našich seniorů a chronicky nemocných se už žádného zlepšení nedožije…</a:t>
            </a:r>
            <a:endParaRPr lang="cs-C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25494" y="4974788"/>
            <a:ext cx="1009135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Současné úhrady následné péče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ČR nejsou důstojné pro poskytování kvalitní odborné péče o naše seniory a chronicky nemocné.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68914" y="1669392"/>
            <a:ext cx="7612982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„Chránit slabé a bezmocné před nadutými a zpupnými“</a:t>
            </a:r>
            <a:endParaRPr lang="cs-CZ" sz="220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5806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197289" y="213691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altLang="cs-CZ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br>
              <a:rPr lang="cs-CZ" altLang="cs-CZ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petrfiala@hotmail.com</a:t>
            </a:r>
            <a:br>
              <a:rPr lang="cs-CZ" alt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08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86464" y="365125"/>
            <a:ext cx="7306963" cy="83759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Sběr dat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0301" y="1441622"/>
            <a:ext cx="10661822" cy="40612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Oslovena všechna zařízení NP v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AČMN a AN ČR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Sběr dat probíhal od května do listopadu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sbírána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za r. 2017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(poslední účetně uzavřený rok).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Výsledek: - svá data poskytlo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zařízení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NP všech typů.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- získána data za celkem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8 768 lůžek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AČMN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 v současnosti celkem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13 873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následných lůžek (kódy 0005, 0024, 0022, dále NIP a DIOP). Z toho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4 154 lůžek v samostatných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zařízeních a 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9 719 začleněných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nemocnic akutní péče.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Hospice, NIP, DIOP žádná data neposlaly.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6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Charakteristiky vzorku</a:t>
            </a:r>
            <a:endParaRPr lang="cs-CZ" sz="36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102890"/>
              </p:ext>
            </p:extLst>
          </p:nvPr>
        </p:nvGraphicFramePr>
        <p:xfrm>
          <a:off x="1724135" y="1860534"/>
          <a:ext cx="8157516" cy="374332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49077"/>
                <a:gridCol w="7008439"/>
              </a:tblGrid>
              <a:tr h="311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Kód OD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Vykazován kde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00005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Na ošetřovatelských lůžkách všech odborností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00021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Na lůžkách psychiatrických odborných léčebných ústavů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00022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Na lůžkách rehabilitačních odborných léčebných ústavů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00023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Na lůžkách odborných léčebných ústavů pneumologie a ftizeologie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00024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Na lůžkách ostatních odborných léčebných ústavů *)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00025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Na lůžkách spinálních jednotek spinálních rehabilitačních OLÚ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00026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Na lůžkách dětských psychiatrických OLÚ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00027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Na lůžkách dětských rehabilitačních OLÚ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00028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Na lůžkách dětských OLÚ pneumologie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00029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Na lůžkách ostatních dětských OLÚ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00030</a:t>
                      </a:r>
                      <a:endParaRPr lang="cs-CZ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Na lůžkách ve speciálních zařízeních hospicového typu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10348" y="120878"/>
            <a:ext cx="757130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			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532237" y="1460424"/>
            <a:ext cx="8023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Tab. č. 1, Typy ošetřovacích dnů (OD) v následné péči v ČR</a:t>
            </a:r>
            <a:endParaRPr kumimoji="0" lang="cs-CZ" alt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826841" y="5590996"/>
            <a:ext cx="6112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          </a:t>
            </a: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Zdroj: Vyhláška č. 134/1998 Sb.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cs-CZ" altLang="cs-CZ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</a:t>
            </a: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*) zpravidla bývalé „léčebny dlouhodobě nemocných“ – LDN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Pozn.: Není evidován OD 0004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3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21314"/>
            <a:ext cx="10515600" cy="73829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Charakteristiky vzorku</a:t>
            </a:r>
            <a:endParaRPr lang="cs-CZ" sz="36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804095"/>
              </p:ext>
            </p:extLst>
          </p:nvPr>
        </p:nvGraphicFramePr>
        <p:xfrm>
          <a:off x="2177344" y="1459722"/>
          <a:ext cx="5903975" cy="427730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82764"/>
                <a:gridCol w="1968843"/>
                <a:gridCol w="1952368"/>
              </a:tblGrid>
              <a:tr h="388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Kód OD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lůžek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Procenta (%)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00004 soc. v ZZ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0,34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00005 oš.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949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10,82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00021 psych.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3 133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35,73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00022 rhb.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759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8,67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00023 plic.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392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4,47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00024 LDN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3 300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37,64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00026 dět. psych.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94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1,07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00027 dět. rhb.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81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0,92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00029 dět.</a:t>
                      </a:r>
                      <a:r>
                        <a:rPr lang="cs-CZ" sz="2000" baseline="0" dirty="0" smtClean="0">
                          <a:effectLst/>
                        </a:rPr>
                        <a:t> ost.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0,34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Celkem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8 768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100,00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2177344" y="1059612"/>
            <a:ext cx="4992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Tab. 2, Počet a podíl lůžek dle typu OD</a:t>
            </a:r>
            <a:endParaRPr kumimoji="0" lang="cs-CZ" alt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153400" y="5446524"/>
            <a:ext cx="2545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Zdroj: Analýza násl. péče AČMN, AN ČR</a:t>
            </a: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4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88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Charakteristiky vzorku</a:t>
            </a:r>
            <a:endParaRPr lang="cs-CZ" sz="36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735650"/>
              </p:ext>
            </p:extLst>
          </p:nvPr>
        </p:nvGraphicFramePr>
        <p:xfrm>
          <a:off x="1077097" y="1752020"/>
          <a:ext cx="9310816" cy="30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délník 5"/>
          <p:cNvSpPr/>
          <p:nvPr/>
        </p:nvSpPr>
        <p:spPr>
          <a:xfrm>
            <a:off x="1077097" y="1410167"/>
            <a:ext cx="6993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2000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Graf 1, </a:t>
            </a:r>
            <a:r>
              <a:rPr lang="cs-CZ" sz="2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Z</a:t>
            </a:r>
            <a:r>
              <a:rPr lang="cs-CZ" sz="2000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ařízení následné péče dle typu OD </a:t>
            </a:r>
            <a:endParaRPr lang="cs-CZ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842422" y="4560334"/>
            <a:ext cx="3056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Zdroj: Analýza násl. péče AČMN, AN ČR</a:t>
            </a:r>
            <a:r>
              <a:rPr lang="cs-C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cs-CZ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7097" y="4937671"/>
            <a:ext cx="9688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Poznámka: Dětská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zařízení (kódy 0026, 0027, 0028, 0029) vykazovala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mírně vyšší náklady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avšak žádné statisticky významné odchylky zkoumaných charakteristik od zařízení pro dospělé. Vzhledem k nízkým počtům jejich lůžek bylo od nich v dalším zpracování dat abstrahováno.</a:t>
            </a:r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Nákladová analýza následné péče, 4.2019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80149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7470</Words>
  <Application>Microsoft Office PowerPoint</Application>
  <PresentationFormat>Širokoúhlá obrazovka</PresentationFormat>
  <Paragraphs>1655</Paragraphs>
  <Slides>53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Wingdings</vt:lpstr>
      <vt:lpstr>Motiv Office</vt:lpstr>
      <vt:lpstr>  ANALÝZA NÁKLADŮ V NÁSLEDNÉ PÉČI  (Jak se dnes v ČR dělá následná a dlouhodobá péče za úhrady od zdravotních pojišťoven)</vt:lpstr>
      <vt:lpstr>Obsah</vt:lpstr>
      <vt:lpstr>1. Zpráva ombudsmana z LDN 2017</vt:lpstr>
      <vt:lpstr>1. Důvody nákladové analýzy následné péče</vt:lpstr>
      <vt:lpstr>1. Důvody nákladové analýzy následné péče</vt:lpstr>
      <vt:lpstr>2. Sběr dat</vt:lpstr>
      <vt:lpstr>3. Charakteristiky vzorku</vt:lpstr>
      <vt:lpstr>3. Charakteristiky vzorku</vt:lpstr>
      <vt:lpstr>3. Charakteristiky vzorku</vt:lpstr>
      <vt:lpstr>3. Zařízení podle právní formy</vt:lpstr>
      <vt:lpstr>4. Metodika</vt:lpstr>
      <vt:lpstr>4. Statistické charakteristiky</vt:lpstr>
      <vt:lpstr>5. Obložnost</vt:lpstr>
      <vt:lpstr>5. Agregované výkony</vt:lpstr>
      <vt:lpstr>6. Hotelové náklady</vt:lpstr>
      <vt:lpstr>6. Excelové tabulky</vt:lpstr>
      <vt:lpstr>6. Celodenní stravní dávka (dieta)</vt:lpstr>
      <vt:lpstr>6. Energie</vt:lpstr>
      <vt:lpstr>6. Vodné-stočné</vt:lpstr>
      <vt:lpstr>6. Praní a opravy prádla</vt:lpstr>
      <vt:lpstr>6. Úklid</vt:lpstr>
      <vt:lpstr>6. Odpad včetně biologického</vt:lpstr>
      <vt:lpstr>6. Pošta a spoje</vt:lpstr>
      <vt:lpstr>6. Administrativa a řízení</vt:lpstr>
      <vt:lpstr>6. Prádlo, oděvy, OOP</vt:lpstr>
      <vt:lpstr>6. Literatura, tisk, školení, vzdělávání</vt:lpstr>
      <vt:lpstr>6. PHM a cestovné</vt:lpstr>
      <vt:lpstr>6. Finanční plnění</vt:lpstr>
      <vt:lpstr>6. Opravy, údržba</vt:lpstr>
      <vt:lpstr>6. Odpisy</vt:lpstr>
      <vt:lpstr>6. Ostatní</vt:lpstr>
      <vt:lpstr>6. Podíl položek na hotelových nákladech</vt:lpstr>
      <vt:lpstr>6. Hotelové náklady celkem</vt:lpstr>
      <vt:lpstr>6. Porovnání s ubytovacími zařízeními</vt:lpstr>
      <vt:lpstr>6. Porovnání </vt:lpstr>
      <vt:lpstr>6. Náklady v lůžkových segmentech 2005</vt:lpstr>
      <vt:lpstr>7. Medicínské náklady</vt:lpstr>
      <vt:lpstr>7. Náklady na zdravotnický personál</vt:lpstr>
      <vt:lpstr>7. Náklady na zdrav. personál v ZZ kód 0022</vt:lpstr>
      <vt:lpstr>7. Léky a krev</vt:lpstr>
      <vt:lpstr>7. Denní náklady na vybrané léky v NP</vt:lpstr>
      <vt:lpstr>7. Spotřební zdravotnický materiál</vt:lpstr>
      <vt:lpstr>7. Náklady na diagnostiku a terapii</vt:lpstr>
      <vt:lpstr>7. Celkové medicínské náklady</vt:lpstr>
      <vt:lpstr>7. Porovnání s r. 2005</vt:lpstr>
      <vt:lpstr>8. Celkové náklady následné péče</vt:lpstr>
      <vt:lpstr>8. Kategorie pacienta</vt:lpstr>
      <vt:lpstr>8. Výsledné náklady a jejich úhrady</vt:lpstr>
      <vt:lpstr>8. Příčiny růstu nákladů v následné péči</vt:lpstr>
      <vt:lpstr>8. Jak se dělá ekonomika následné péče</vt:lpstr>
      <vt:lpstr>8. „Správná cena“ následné péče</vt:lpstr>
      <vt:lpstr>9. „Parcere subjectis et debellare superbos“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Fiala</dc:creator>
  <cp:lastModifiedBy>Petr Fiala</cp:lastModifiedBy>
  <cp:revision>382</cp:revision>
  <cp:lastPrinted>2019-04-02T07:58:26Z</cp:lastPrinted>
  <dcterms:created xsi:type="dcterms:W3CDTF">2019-03-06T15:37:46Z</dcterms:created>
  <dcterms:modified xsi:type="dcterms:W3CDTF">2019-04-02T11:21:55Z</dcterms:modified>
</cp:coreProperties>
</file>