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2"/>
  </p:handoutMasterIdLst>
  <p:sldIdLst>
    <p:sldId id="256" r:id="rId2"/>
    <p:sldId id="259" r:id="rId3"/>
    <p:sldId id="294" r:id="rId4"/>
    <p:sldId id="299" r:id="rId5"/>
    <p:sldId id="295" r:id="rId6"/>
    <p:sldId id="296" r:id="rId7"/>
    <p:sldId id="260" r:id="rId8"/>
    <p:sldId id="261" r:id="rId9"/>
    <p:sldId id="262" r:id="rId10"/>
    <p:sldId id="263" r:id="rId11"/>
    <p:sldId id="264" r:id="rId12"/>
    <p:sldId id="298" r:id="rId13"/>
    <p:sldId id="266" r:id="rId14"/>
    <p:sldId id="267" r:id="rId15"/>
    <p:sldId id="268" r:id="rId16"/>
    <p:sldId id="269" r:id="rId17"/>
    <p:sldId id="271" r:id="rId18"/>
    <p:sldId id="280" r:id="rId19"/>
    <p:sldId id="282" r:id="rId20"/>
    <p:sldId id="283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4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CCAE0-CD0E-49F9-9037-6C67CE3048B2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E3F4E-924F-45BE-A7B5-BD541F6E55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45072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10141" y="181156"/>
            <a:ext cx="9680575" cy="414930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00"/>
                </a:solidFill>
              </a:rPr>
              <a:t>Východiska pro úhradovou vyhlášku pro rok 2019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b="1" dirty="0" smtClean="0">
                <a:solidFill>
                  <a:srgbClr val="000000"/>
                </a:solidFill>
              </a:rPr>
              <a:t/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b="1" dirty="0" smtClean="0">
                <a:solidFill>
                  <a:srgbClr val="000000"/>
                </a:solidFill>
              </a:rPr>
              <a:t>z pohledu AČMN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cs-CZ" dirty="0" smtClean="0"/>
              <a:t>Ing. Michal Čarvaš, MBA</a:t>
            </a:r>
          </a:p>
          <a:p>
            <a:pPr algn="r"/>
            <a:r>
              <a:rPr lang="cs-CZ" dirty="0" smtClean="0"/>
              <a:t>Místopředseda AČMN</a:t>
            </a:r>
          </a:p>
          <a:p>
            <a:pPr algn="r"/>
            <a:r>
              <a:rPr lang="cs-CZ" dirty="0" smtClean="0"/>
              <a:t>25.3.2018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57622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2063551" y="980728"/>
                <a:ext cx="8943755" cy="5544616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  <a:defRPr/>
                </a:pPr>
                <a:r>
                  <a:rPr lang="cs-CZ" dirty="0" smtClean="0"/>
                  <a:t>Případový paušál</a:t>
                </a: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dirty="0">
                    <a:sym typeface="Wingdings"/>
                  </a:rPr>
                  <a:t>doprovod  pacienta (00031, 00032) – </a:t>
                </a:r>
                <a:r>
                  <a:rPr lang="cs-CZ" altLang="cs-CZ" dirty="0" smtClean="0">
                    <a:solidFill>
                      <a:srgbClr val="FF0000"/>
                    </a:solidFill>
                    <a:sym typeface="Wingdings"/>
                  </a:rPr>
                  <a:t>460 </a:t>
                </a:r>
                <a:r>
                  <a:rPr lang="cs-CZ" altLang="cs-CZ" dirty="0">
                    <a:sym typeface="Wingdings"/>
                  </a:rPr>
                  <a:t>Kč za OD</a:t>
                </a: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dirty="0" smtClean="0">
                    <a:sym typeface="Wingdings"/>
                  </a:rPr>
                  <a:t>úhrada </a:t>
                </a:r>
                <a:r>
                  <a:rPr lang="cs-CZ" altLang="cs-CZ" dirty="0">
                    <a:sym typeface="Wingdings"/>
                  </a:rPr>
                  <a:t>za případový </a:t>
                </a:r>
                <a:r>
                  <a:rPr lang="cs-CZ" altLang="cs-CZ" dirty="0" smtClean="0">
                    <a:sym typeface="Wingdings"/>
                  </a:rPr>
                  <a:t>paušál</a:t>
                </a:r>
              </a:p>
              <a:p>
                <a:pPr marL="0" indent="0">
                  <a:buNone/>
                  <a:defRPr/>
                </a:pPr>
                <a:endParaRPr lang="cs-CZ" altLang="cs-CZ" sz="900" dirty="0">
                  <a:sym typeface="Wingdings"/>
                </a:endParaRPr>
              </a:p>
              <a:p>
                <a:pPr marL="0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9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𝐶𝐸𝐿𝐾</m:t>
                          </m:r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 </m:t>
                          </m:r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𝑃𝑈</m:t>
                          </m:r>
                        </m:e>
                        <m:sub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𝑑𝑟𝑔</m:t>
                          </m:r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, 2019</m:t>
                          </m:r>
                        </m:sub>
                      </m:sSub>
                      <m:r>
                        <a:rPr lang="cs-CZ" sz="1900" i="1">
                          <a:latin typeface="Cambria Math"/>
                          <a:ea typeface="Times New Roman"/>
                        </a:rPr>
                        <m:t>=</m:t>
                      </m:r>
                      <m:r>
                        <a:rPr lang="cs-CZ" sz="1900" i="1">
                          <a:latin typeface="Cambria Math"/>
                          <a:ea typeface="Times New Roman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19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dPr>
                        <m:e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1;</m:t>
                          </m:r>
                          <m:f>
                            <m:fPr>
                              <m:ctrlPr>
                                <a:rPr lang="cs-CZ" sz="1900" i="1">
                                  <a:latin typeface="Cambria Math" panose="02040503050406030204" pitchFamily="18" charset="0"/>
                                  <a:ea typeface="Times New Roman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900" i="1">
                                      <a:latin typeface="Cambria Math" panose="02040503050406030204" pitchFamily="18" charset="0"/>
                                      <a:ea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𝐶𝑀</m:t>
                                  </m:r>
                                </m:e>
                                <m:sub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𝑟𝑒𝑑</m:t>
                                  </m:r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, 2019,015,10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900" i="1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Times New Roman"/>
                                </a:rPr>
                                <m:t>0,9</m:t>
                              </m:r>
                              <m:r>
                                <a:rPr lang="cs-CZ" sz="19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/>
                                </a:rPr>
                                <m:t>8</m:t>
                              </m:r>
                              <m:r>
                                <a:rPr lang="cs-CZ" sz="1900" i="1">
                                  <a:latin typeface="Cambria Math"/>
                                  <a:ea typeface="Times New Roman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cs-CZ" sz="1900" i="1">
                                      <a:latin typeface="Cambria Math" panose="02040503050406030204" pitchFamily="18" charset="0"/>
                                      <a:ea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𝐶𝑀</m:t>
                                  </m:r>
                                </m:e>
                                <m:sub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 201</m:t>
                                  </m:r>
                                  <m:r>
                                    <a:rPr lang="cs-CZ" sz="1900" b="0" i="1" smtClean="0">
                                      <a:latin typeface="Cambria Math" panose="02040503050406030204" pitchFamily="18" charset="0"/>
                                      <a:ea typeface="Times New Roman"/>
                                    </a:rPr>
                                    <m:t>8</m:t>
                                  </m:r>
                                  <m:r>
                                    <a:rPr lang="cs-CZ" sz="1900" i="1">
                                      <a:latin typeface="Cambria Math"/>
                                      <a:ea typeface="Times New Roman"/>
                                    </a:rPr>
                                    <m:t>,015,10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1900" i="1">
                          <a:latin typeface="Cambria Math"/>
                          <a:ea typeface="Times New Roman"/>
                        </a:rPr>
                        <m:t>∗</m:t>
                      </m:r>
                      <m:r>
                        <a:rPr lang="cs-CZ" sz="1900" i="1">
                          <a:latin typeface="Cambria Math"/>
                          <a:ea typeface="Times New Roman"/>
                        </a:rPr>
                        <m:t>𝐼𝑃𝑈</m:t>
                      </m:r>
                      <m:r>
                        <a:rPr lang="cs-CZ" sz="1900" i="1">
                          <a:latin typeface="Cambria Math"/>
                          <a:ea typeface="Times New Roman"/>
                        </a:rPr>
                        <m:t>∗</m:t>
                      </m:r>
                      <m:sSub>
                        <m:sSubPr>
                          <m:ctrlPr>
                            <a:rPr lang="cs-CZ" sz="19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𝐼</m:t>
                          </m:r>
                        </m:e>
                        <m:sub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𝑍𝑃</m:t>
                          </m:r>
                        </m:sub>
                      </m:sSub>
                      <m:r>
                        <a:rPr lang="cs-CZ" sz="1900" i="1">
                          <a:latin typeface="Cambria Math"/>
                          <a:ea typeface="Times New Roman"/>
                        </a:rPr>
                        <m:t>+</m:t>
                      </m:r>
                      <m:r>
                        <a:rPr lang="cs-CZ" sz="1900" i="1">
                          <a:solidFill>
                            <a:srgbClr val="FF0000"/>
                          </a:solidFill>
                          <a:latin typeface="Cambria Math"/>
                          <a:ea typeface="Times New Roman"/>
                        </a:rPr>
                        <m:t>𝑂</m:t>
                      </m:r>
                      <m:sSub>
                        <m:sSubPr>
                          <m:ctrlPr>
                            <a:rPr lang="cs-CZ" sz="19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cs-CZ" sz="1900" i="1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</a:rPr>
                            <m:t>𝐷</m:t>
                          </m:r>
                        </m:e>
                        <m:sub>
                          <m:r>
                            <a:rPr lang="cs-CZ" sz="1900" i="1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</a:rPr>
                            <m:t>𝑠𝑒𝑠𝑡𝑟𝑦</m:t>
                          </m:r>
                          <m:r>
                            <a:rPr lang="cs-CZ" sz="1900" i="1">
                              <a:solidFill>
                                <a:srgbClr val="FF0000"/>
                              </a:solidFill>
                              <a:latin typeface="Cambria Math"/>
                              <a:ea typeface="Times New Roman"/>
                            </a:rPr>
                            <m:t>,10</m:t>
                          </m:r>
                        </m:sub>
                      </m:sSub>
                      <m:r>
                        <a:rPr lang="cs-CZ" sz="1900" i="1">
                          <a:latin typeface="Cambria Math"/>
                          <a:ea typeface="Times New Roman"/>
                        </a:rPr>
                        <m:t>−</m:t>
                      </m:r>
                      <m:sSub>
                        <m:sSubPr>
                          <m:ctrlPr>
                            <a:rPr lang="cs-CZ" sz="1900" i="1">
                              <a:latin typeface="Cambria Math" panose="02040503050406030204" pitchFamily="18" charset="0"/>
                              <a:ea typeface="Times New Roman"/>
                            </a:rPr>
                          </m:ctrlPr>
                        </m:sSubPr>
                        <m:e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𝐸𝑀</m:t>
                          </m:r>
                        </m:e>
                        <m:sub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201</m:t>
                          </m:r>
                          <m:r>
                            <a:rPr lang="cs-CZ" sz="1900" b="0" i="1" smtClean="0">
                              <a:latin typeface="Cambria Math" panose="02040503050406030204" pitchFamily="18" charset="0"/>
                              <a:ea typeface="Times New Roman"/>
                            </a:rPr>
                            <m:t>9</m:t>
                          </m:r>
                          <m:r>
                            <a:rPr lang="cs-CZ" sz="1900" i="1">
                              <a:latin typeface="Cambria Math"/>
                              <a:ea typeface="Times New Roman"/>
                            </a:rPr>
                            <m:t>,10</m:t>
                          </m:r>
                        </m:sub>
                      </m:sSub>
                    </m:oMath>
                  </m:oMathPara>
                </a14:m>
                <a:endParaRPr lang="cs-CZ" sz="1900" i="1" dirty="0" smtClean="0">
                  <a:ea typeface="Times New Roman"/>
                </a:endParaRPr>
              </a:p>
              <a:p>
                <a:pPr marL="0" lvl="0" indent="0" algn="just">
                  <a:buClr>
                    <a:srgbClr val="A53010"/>
                  </a:buClr>
                  <a:buNone/>
                  <a:defRPr/>
                </a:pP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Navrhujeme stanovit minimální produkci na úroveň 98% </a:t>
                </a:r>
                <a:r>
                  <a:rPr lang="cs-CZ" altLang="cs-CZ" b="1" i="1" dirty="0" err="1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alfové</a:t>
                </a: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 produkce 2018. (přepočtené vahami roku 2019, s ISU, ale bez POR/NOVOR/HIV). </a:t>
                </a:r>
              </a:p>
              <a:p>
                <a:pPr marL="0" lvl="0" indent="0" algn="just">
                  <a:buClr>
                    <a:srgbClr val="A53010"/>
                  </a:buClr>
                  <a:buNone/>
                  <a:defRPr/>
                </a:pP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Pokud by byl referenční rok 2017, pak by produkce měla být na úrovni 95</a:t>
                </a:r>
                <a:r>
                  <a:rPr lang="cs-CZ" altLang="cs-CZ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% </a:t>
                </a:r>
                <a:r>
                  <a:rPr lang="cs-CZ" altLang="cs-CZ" b="1" i="1" dirty="0" err="1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alfové</a:t>
                </a:r>
                <a:r>
                  <a:rPr lang="cs-CZ" altLang="cs-CZ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 produkce </a:t>
                </a: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2017.</a:t>
                </a:r>
              </a:p>
              <a:p>
                <a:pPr marL="0" lvl="0" indent="0" algn="just">
                  <a:buClr>
                    <a:srgbClr val="A53010"/>
                  </a:buClr>
                  <a:buNone/>
                  <a:defRPr/>
                </a:pPr>
                <a:endParaRPr lang="cs-CZ" sz="1600" i="1" dirty="0">
                  <a:latin typeface="Cambria Math"/>
                  <a:ea typeface="Times New Roman"/>
                  <a:sym typeface="Wingdings"/>
                </a:endParaRPr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sz="1900" dirty="0">
                    <a:solidFill>
                      <a:schemeClr val="tx2"/>
                    </a:solidFill>
                    <a:ea typeface="Times New Roman"/>
                  </a:rPr>
                  <a:t>   </a:t>
                </a:r>
                <a14:m>
                  <m:oMath xmlns:m="http://schemas.openxmlformats.org/officeDocument/2006/math">
                    <m:r>
                      <a:rPr lang="cs-CZ" sz="1900" i="1">
                        <a:solidFill>
                          <a:schemeClr val="tx2"/>
                        </a:solidFill>
                        <a:latin typeface="Cambria Math"/>
                        <a:ea typeface="Times New Roman"/>
                      </a:rPr>
                      <m:t>𝐼𝑃𝑈</m:t>
                    </m:r>
                    <m:r>
                      <a:rPr lang="cs-CZ" sz="1900" i="1">
                        <a:solidFill>
                          <a:schemeClr val="tx2"/>
                        </a:solidFill>
                        <a:latin typeface="Cambria Math"/>
                        <a:ea typeface="Times New Roman"/>
                      </a:rPr>
                      <m:t>=</m:t>
                    </m:r>
                    <m:sSub>
                      <m:sSubPr>
                        <m:ctrlPr>
                          <a:rPr lang="cs-CZ" sz="19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sSubPr>
                      <m:e>
                        <m:r>
                          <a:rPr lang="cs-CZ" sz="1900" i="1">
                            <a:solidFill>
                              <a:schemeClr val="tx2"/>
                            </a:solidFill>
                            <a:latin typeface="Cambria Math"/>
                            <a:ea typeface="Times New Roman"/>
                          </a:rPr>
                          <m:t>𝑃𝑈</m:t>
                        </m:r>
                      </m:e>
                      <m:sub>
                        <m:r>
                          <a:rPr lang="cs-CZ" sz="1900" i="1">
                            <a:solidFill>
                              <a:schemeClr val="tx2"/>
                            </a:solidFill>
                            <a:latin typeface="Cambria Math"/>
                            <a:ea typeface="Times New Roman"/>
                          </a:rPr>
                          <m:t>𝑑𝑟𝑔</m:t>
                        </m:r>
                        <m:r>
                          <a:rPr lang="cs-CZ" sz="1900" i="1">
                            <a:solidFill>
                              <a:schemeClr val="tx2"/>
                            </a:solidFill>
                            <a:latin typeface="Cambria Math"/>
                            <a:ea typeface="Times New Roman"/>
                          </a:rPr>
                          <m:t>,2018,10</m:t>
                        </m:r>
                      </m:sub>
                    </m:sSub>
                    <m:r>
                      <a:rPr lang="cs-CZ" sz="1900" i="1">
                        <a:solidFill>
                          <a:schemeClr val="tx2"/>
                        </a:solidFill>
                        <a:latin typeface="Cambria Math"/>
                        <a:ea typeface="Times New Roman"/>
                      </a:rPr>
                      <m:t>∗</m:t>
                    </m:r>
                    <m:r>
                      <a:rPr lang="cs-CZ" sz="1900" i="1">
                        <a:solidFill>
                          <a:srgbClr val="FF0000"/>
                        </a:solidFill>
                        <a:latin typeface="Cambria Math"/>
                        <a:ea typeface="Times New Roman"/>
                      </a:rPr>
                      <m:t>𝐾</m:t>
                    </m:r>
                    <m:sSub>
                      <m:sSubPr>
                        <m:ctrlPr>
                          <a:rPr lang="cs-CZ" sz="19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/>
                          </a:rPr>
                        </m:ctrlPr>
                      </m:sSubPr>
                      <m:e>
                        <m:r>
                          <a:rPr lang="cs-CZ" sz="1900" i="1">
                            <a:solidFill>
                              <a:srgbClr val="FF0000"/>
                            </a:solidFill>
                            <a:latin typeface="Cambria Math"/>
                            <a:ea typeface="Times New Roman"/>
                          </a:rPr>
                          <m:t>𝑁</m:t>
                        </m:r>
                      </m:e>
                      <m:sub>
                        <m:r>
                          <a:rPr lang="cs-CZ" sz="1900" i="1">
                            <a:solidFill>
                              <a:srgbClr val="FF0000"/>
                            </a:solidFill>
                            <a:latin typeface="Cambria Math"/>
                            <a:ea typeface="Times New Roman"/>
                          </a:rPr>
                          <m:t>10</m:t>
                        </m:r>
                      </m:sub>
                    </m:sSub>
                  </m:oMath>
                </a14:m>
                <a:endParaRPr lang="cs-CZ" sz="1900" dirty="0" smtClean="0">
                  <a:solidFill>
                    <a:srgbClr val="FF0000"/>
                  </a:solidFill>
                  <a:ea typeface="Times New Roman"/>
                </a:endParaRPr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altLang="cs-CZ" sz="1900" i="1" dirty="0" smtClean="0">
                    <a:solidFill>
                      <a:srgbClr val="FF0000"/>
                    </a:solidFill>
                    <a:sym typeface="Wingdings"/>
                  </a:rPr>
                  <a:t>- navýšení </a:t>
                </a:r>
                <a:r>
                  <a:rPr lang="cs-CZ" altLang="cs-CZ" sz="1900" i="1" dirty="0">
                    <a:solidFill>
                      <a:srgbClr val="FF0000"/>
                    </a:solidFill>
                    <a:sym typeface="Wingdings"/>
                  </a:rPr>
                  <a:t>v závislosti na výši individuální základní </a:t>
                </a:r>
                <a:r>
                  <a:rPr lang="cs-CZ" altLang="cs-CZ" sz="1900" i="1" dirty="0" smtClean="0">
                    <a:solidFill>
                      <a:srgbClr val="FF0000"/>
                    </a:solidFill>
                    <a:sym typeface="Wingdings"/>
                  </a:rPr>
                  <a:t>sazby</a:t>
                </a:r>
                <a:endParaRPr lang="cs-CZ" altLang="cs-CZ" sz="1900" i="1" dirty="0">
                  <a:solidFill>
                    <a:srgbClr val="FF0000"/>
                  </a:solidFill>
                  <a:sym typeface="Wingdings"/>
                </a:endParaRPr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altLang="cs-CZ" sz="18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Požadujeme zachovat, </a:t>
                </a:r>
                <a:r>
                  <a:rPr lang="cs-CZ" altLang="cs-CZ" sz="1800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aby navýšení úhrady bylo pro nemocnice s nízkou IZS vyšší a nebylo plošně stejné pro všechny ZZ jako v minulosti. </a:t>
                </a:r>
                <a:endParaRPr lang="cs-CZ" altLang="cs-CZ" sz="1800" b="1" i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altLang="cs-CZ" sz="18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Sbližování </a:t>
                </a:r>
                <a:r>
                  <a:rPr lang="cs-CZ" altLang="cs-CZ" sz="1800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sazeb není tak rychlé, jak bychom chtěli, spíše se jedná o zpomalení rozevírání nůžek než sbližování sazeb, ale je to </a:t>
                </a:r>
                <a:r>
                  <a:rPr lang="cs-CZ" altLang="cs-CZ" sz="18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potřeba zachovat i </a:t>
                </a:r>
                <a:r>
                  <a:rPr lang="cs-CZ" altLang="cs-CZ" sz="1800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do budoucna.</a:t>
                </a: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63551" y="980728"/>
                <a:ext cx="8943755" cy="5544616"/>
              </a:xfrm>
              <a:blipFill rotWithShape="0">
                <a:blip r:embed="rId2"/>
                <a:stretch>
                  <a:fillRect l="-613" t="-1320" r="-4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949140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Případový paušál DRG alfa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226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2063552" y="980728"/>
                <a:ext cx="9651120" cy="55446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  <a:defRPr/>
                </a:pPr>
                <a:r>
                  <a:rPr lang="cs-CZ" dirty="0" smtClean="0"/>
                  <a:t>Případový paušál</a:t>
                </a: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dirty="0" smtClean="0">
                    <a:solidFill>
                      <a:srgbClr val="FF0000"/>
                    </a:solidFill>
                    <a:sym typeface="Wingdings"/>
                  </a:rPr>
                  <a:t>Zachovat Koeficient navýšení KN</a:t>
                </a:r>
                <a:r>
                  <a:rPr lang="cs-CZ" altLang="cs-CZ" baseline="-25000" dirty="0" smtClean="0">
                    <a:solidFill>
                      <a:srgbClr val="FF0000"/>
                    </a:solidFill>
                    <a:sym typeface="Wingdings"/>
                  </a:rPr>
                  <a:t>10</a:t>
                </a:r>
                <a:r>
                  <a:rPr lang="cs-CZ" altLang="cs-CZ" dirty="0" smtClean="0">
                    <a:solidFill>
                      <a:srgbClr val="FF0000"/>
                    </a:solidFill>
                    <a:sym typeface="Wingdings"/>
                  </a:rPr>
                  <a:t> v závislosti na výši individuální základní sazby ve stylu roku 2018 s hodnotami dle výsledné výše nárůstu </a:t>
                </a:r>
                <a:r>
                  <a:rPr lang="cs-CZ" altLang="cs-CZ" dirty="0" smtClean="0">
                    <a:solidFill>
                      <a:srgbClr val="FF0000"/>
                    </a:solidFill>
                    <a:sym typeface="Wingdings"/>
                  </a:rPr>
                  <a:t>úhrady mezi 5-8% proti roku 2018.</a:t>
                </a:r>
                <a:endParaRPr lang="cs-CZ" altLang="cs-CZ" dirty="0" smtClean="0">
                  <a:solidFill>
                    <a:srgbClr val="FF0000"/>
                  </a:solidFill>
                  <a:sym typeface="Wingdings"/>
                </a:endParaRPr>
              </a:p>
              <a:p>
                <a:pPr marL="0" indent="0">
                  <a:buNone/>
                  <a:defRPr/>
                </a:pPr>
                <a:endParaRPr lang="cs-CZ" altLang="cs-CZ" sz="1600" i="1" dirty="0">
                  <a:sym typeface="Wingdings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𝐾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sz="2000" i="1">
                              <a:latin typeface="Cambria Math"/>
                            </a:rPr>
                            <m:t>10</m:t>
                          </m:r>
                        </m:sub>
                      </m:sSub>
                      <m:r>
                        <a:rPr lang="cs-CZ" sz="2000" i="1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0,15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𝐴𝑅𝐶𝑇𝐺</m:t>
                          </m:r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2000" i="1">
                                      <a:latin typeface="Cambria Math"/>
                                    </a:rPr>
                                    <m:t>40</m:t>
                                  </m:r>
                                </m:den>
                              </m:f>
                              <m:r>
                                <a:rPr lang="cs-CZ" sz="2000" i="1">
                                  <a:latin typeface="Cambria Math"/>
                                </a:rPr>
                                <m:t>∗</m:t>
                              </m:r>
                              <m:rad>
                                <m:radPr>
                                  <m:degHide m:val="on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𝑃𝑈</m:t>
                                          </m:r>
                                        </m:e>
                                        <m:sub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𝑑𝑟𝑔</m:t>
                                          </m:r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,2018,10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𝐶𝑀</m:t>
                                          </m:r>
                                        </m:e>
                                        <m:sub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201</m:t>
                                          </m:r>
                                          <m:r>
                                            <a:rPr lang="cs-CZ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cs-CZ" sz="2000" i="1">
                                              <a:latin typeface="Cambria Math"/>
                                            </a:rPr>
                                            <m:t>,015,10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cs-CZ" sz="2000" i="1">
                                      <a:latin typeface="Cambria Math"/>
                                    </a:rPr>
                                    <m:t>−21000</m:t>
                                  </m:r>
                                </m:e>
                              </m:rad>
                            </m:e>
                          </m:d>
                        </m:den>
                      </m:f>
                    </m:oMath>
                  </m:oMathPara>
                </a14:m>
                <a:endParaRPr lang="cs-CZ" sz="2000" dirty="0"/>
              </a:p>
              <a:p>
                <a:pPr marL="0" indent="0">
                  <a:buNone/>
                  <a:defRPr/>
                </a:pPr>
                <a:endParaRPr lang="cs-CZ" altLang="cs-CZ" sz="2400" i="1" dirty="0">
                  <a:sym typeface="Wingdings"/>
                </a:endParaRP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63552" y="980728"/>
                <a:ext cx="9651120" cy="5544616"/>
              </a:xfrm>
              <a:blipFill rotWithShape="0">
                <a:blip r:embed="rId2"/>
                <a:stretch>
                  <a:fillRect l="-569" t="-660" r="-8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759788" y="159482"/>
            <a:ext cx="9247517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zachovat klouzavou degrese podle výše IZS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040239" y="4321834"/>
            <a:ext cx="9815022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ARCTG – sbližování sazeb</a:t>
            </a:r>
          </a:p>
          <a:p>
            <a:pPr marL="285750" indent="-285750">
              <a:buFontTx/>
              <a:buChar char="-"/>
            </a:pPr>
            <a:r>
              <a:rPr lang="cs-CZ" b="1" i="1" dirty="0" smtClean="0"/>
              <a:t>mezi nemocnicemi (velké FN x malé okresní)</a:t>
            </a:r>
          </a:p>
          <a:p>
            <a:pPr marL="285750" indent="-285750">
              <a:buFontTx/>
              <a:buChar char="-"/>
            </a:pPr>
            <a:r>
              <a:rPr lang="cs-CZ" b="1" i="1" dirty="0" smtClean="0"/>
              <a:t>mezi pojišťovnami (VZP x SZP)</a:t>
            </a:r>
          </a:p>
          <a:p>
            <a:endParaRPr lang="cs-CZ" sz="900" b="1" i="1" dirty="0" smtClean="0"/>
          </a:p>
          <a:p>
            <a:r>
              <a:rPr lang="cs-CZ" b="1" i="1" dirty="0" smtClean="0"/>
              <a:t>Navrhujeme větší rozpětí KN a větší rozdíly než byly v roce 2018 (nebo aspoň stejné rozpětí, nikoli menší rozdíly). Výsledkem musí být kompromis i s ohledem na možnosti zaměstnaneckých ZP a jejich ZPP. Sbližování musí probíhat více let za sebou.</a:t>
            </a:r>
            <a:endParaRPr lang="cs-CZ" b="1" i="1" dirty="0"/>
          </a:p>
        </p:txBody>
      </p:sp>
    </p:spTree>
    <p:extLst>
      <p:ext uri="{BB962C8B-B14F-4D97-AF65-F5344CB8AC3E}">
        <p14:creationId xmlns="" xmlns:p14="http://schemas.microsoft.com/office/powerpoint/2010/main" val="36099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983644" y="53230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Navýšení úhrady na sestry</a:t>
            </a:r>
            <a:endParaRPr lang="cs-CZ" sz="3200" dirty="0">
              <a:latin typeface="Calibri" panose="020F050202020403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796132" y="1233577"/>
            <a:ext cx="96597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/>
              <a:t>Souhlasíme se zachováním směnného příplatku ve výši 2.000 Kč. </a:t>
            </a:r>
          </a:p>
          <a:p>
            <a:endParaRPr lang="cs-CZ" b="1" i="1" dirty="0"/>
          </a:p>
          <a:p>
            <a:r>
              <a:rPr lang="cs-CZ" b="1" i="1" dirty="0" smtClean="0"/>
              <a:t>Nenavrhujeme jeho další navýšení.</a:t>
            </a:r>
          </a:p>
          <a:p>
            <a:endParaRPr lang="cs-CZ" b="1" i="1" dirty="0"/>
          </a:p>
          <a:p>
            <a:r>
              <a:rPr lang="cs-CZ" b="1" i="1" dirty="0" smtClean="0"/>
              <a:t>Mechanismus z roku 2018 je třeba zachovat, pokud by referenční rok byl 2017.</a:t>
            </a:r>
          </a:p>
          <a:p>
            <a:endParaRPr lang="cs-CZ" b="1" i="1" dirty="0"/>
          </a:p>
          <a:p>
            <a:r>
              <a:rPr lang="cs-CZ" b="1" i="1" dirty="0" smtClean="0"/>
              <a:t>Navýšení </a:t>
            </a:r>
            <a:r>
              <a:rPr lang="cs-CZ" b="1" i="1" dirty="0"/>
              <a:t>úhrady </a:t>
            </a:r>
            <a:r>
              <a:rPr lang="cs-CZ" b="1" i="1" dirty="0" smtClean="0"/>
              <a:t>za směnnost se týká nejen akutní lůžkové péče, ale i následné péče a přílohy č. 13 (NOV+POR+HIV).</a:t>
            </a:r>
            <a:endParaRPr lang="cs-CZ" b="1" i="1" dirty="0"/>
          </a:p>
          <a:p>
            <a:endParaRPr lang="cs-CZ" b="1" i="1" dirty="0" smtClean="0"/>
          </a:p>
          <a:p>
            <a:endParaRPr lang="cs-CZ" b="1" i="1" dirty="0"/>
          </a:p>
        </p:txBody>
      </p:sp>
    </p:spTree>
    <p:extLst>
      <p:ext uri="{BB962C8B-B14F-4D97-AF65-F5344CB8AC3E}">
        <p14:creationId xmlns="" xmlns:p14="http://schemas.microsoft.com/office/powerpoint/2010/main" val="87227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1883382" y="1032486"/>
                <a:ext cx="9330957" cy="5544616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  <a:defRPr/>
                </a:pPr>
                <a:r>
                  <a:rPr lang="cs-CZ" sz="3600" dirty="0" smtClean="0"/>
                  <a:t>Případový paušál</a:t>
                </a: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sz="3100" dirty="0"/>
                  <a:t>jako základ pro úhradu je počítána větší z hodnot:</a:t>
                </a:r>
              </a:p>
              <a:p>
                <a:pPr lvl="1">
                  <a:buFont typeface="Wingdings" panose="05000000000000000000" pitchFamily="2" charset="2"/>
                  <a:buChar char="Ø"/>
                  <a:defRPr/>
                </a:pPr>
                <a:r>
                  <a:rPr lang="cs-CZ" sz="2800" dirty="0"/>
                  <a:t>skutečná úhrada  </a:t>
                </a:r>
              </a:p>
              <a:p>
                <a:pPr lvl="1">
                  <a:buFont typeface="Wingdings" panose="05000000000000000000" pitchFamily="2" charset="2"/>
                  <a:buChar char="Ø"/>
                  <a:defRPr/>
                </a:pPr>
                <a:r>
                  <a:rPr lang="cs-CZ" sz="2800" dirty="0"/>
                  <a:t>modelovaná úhrada vypočtená s technickou základní sazbou </a:t>
                </a:r>
                <a:endParaRPr lang="cs-CZ" sz="2000" dirty="0"/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1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100" i="1">
                              <a:latin typeface="Cambria Math"/>
                            </a:rPr>
                            <m:t>𝑃𝑈</m:t>
                          </m:r>
                        </m:e>
                        <m:sub>
                          <m:r>
                            <a:rPr lang="cs-CZ" sz="2100" i="1">
                              <a:latin typeface="Cambria Math"/>
                            </a:rPr>
                            <m:t>𝑑𝑟𝑔</m:t>
                          </m:r>
                          <m:r>
                            <a:rPr lang="cs-CZ" sz="2100" i="1">
                              <a:latin typeface="Cambria Math"/>
                            </a:rPr>
                            <m:t>,2018,10</m:t>
                          </m:r>
                        </m:sub>
                      </m:sSub>
                      <m:r>
                        <a:rPr lang="cs-CZ" sz="2100" i="1">
                          <a:latin typeface="Cambria Math"/>
                        </a:rPr>
                        <m:t>=</m:t>
                      </m:r>
                      <m:r>
                        <a:rPr lang="cs-CZ" sz="2100" i="1">
                          <a:latin typeface="Cambria Math"/>
                        </a:rPr>
                        <m:t>𝑚𝑎𝑥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2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100" i="1">
                                  <a:latin typeface="Cambria Math"/>
                                </a:rPr>
                                <m:t>𝐶𝑀</m:t>
                              </m:r>
                            </m:e>
                            <m:sub>
                              <m:r>
                                <a:rPr lang="cs-CZ" sz="2100" i="1">
                                  <a:latin typeface="Cambria Math"/>
                                </a:rPr>
                                <m:t>201</m:t>
                              </m:r>
                              <m:r>
                                <a:rPr lang="cs-CZ" sz="21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,015,10</m:t>
                              </m:r>
                            </m:sub>
                          </m:sSub>
                          <m:r>
                            <a:rPr lang="cs-CZ" sz="2100" i="1">
                              <a:latin typeface="Cambria Math"/>
                            </a:rPr>
                            <m:t>∗</m:t>
                          </m:r>
                          <m:r>
                            <a:rPr lang="cs-CZ" sz="2100" i="1">
                              <a:latin typeface="Cambria Math"/>
                            </a:rPr>
                            <m:t>𝑍</m:t>
                          </m:r>
                          <m:sSub>
                            <m:sSubPr>
                              <m:ctrlPr>
                                <a:rPr lang="cs-CZ" sz="2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100" i="1">
                                  <a:latin typeface="Cambria Math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cs-CZ" sz="2100" i="1">
                                  <a:latin typeface="Cambria Math"/>
                                </a:rPr>
                                <m:t>𝑚𝑖𝑛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,10</m:t>
                              </m:r>
                            </m:sub>
                          </m:sSub>
                          <m:r>
                            <a:rPr lang="cs-CZ" sz="2100" i="1">
                              <a:latin typeface="Cambria Math"/>
                            </a:rPr>
                            <m:t>; </m:t>
                          </m:r>
                          <m:sSub>
                            <m:sSubPr>
                              <m:ctrlPr>
                                <a:rPr lang="cs-CZ" sz="2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100" i="1">
                                  <a:latin typeface="Cambria Math"/>
                                </a:rPr>
                                <m:t>𝐶𝐸𝐿𝐾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𝑃𝑈</m:t>
                              </m:r>
                            </m:e>
                            <m:sub>
                              <m:r>
                                <a:rPr lang="cs-CZ" sz="2100" i="1">
                                  <a:latin typeface="Cambria Math"/>
                                </a:rPr>
                                <m:t>𝑑𝑟𝑔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,2018</m:t>
                              </m:r>
                            </m:sub>
                          </m:sSub>
                          <m:r>
                            <a:rPr lang="cs-CZ" sz="2100" i="1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undOvr"/>
                              <m:ctrlPr>
                                <a:rPr lang="cs-CZ" sz="21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1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cs-CZ" sz="21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100" i="1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lang="cs-CZ" sz="2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sz="2100" i="1">
                                      <a:latin typeface="Cambria Math"/>
                                    </a:rPr>
                                    <m:t>Ú</m:t>
                                  </m:r>
                                  <m:r>
                                    <a:rPr lang="cs-CZ" sz="2100" i="1">
                                      <a:latin typeface="Cambria Math"/>
                                    </a:rPr>
                                    <m:t>𝐻𝑅</m:t>
                                  </m:r>
                                </m:e>
                                <m:sub>
                                  <m:r>
                                    <a:rPr lang="cs-CZ" sz="2100" i="1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cs-CZ" sz="2100" i="1">
                                      <a:latin typeface="Cambria Math"/>
                                    </a:rPr>
                                    <m:t>201</m:t>
                                  </m:r>
                                  <m:r>
                                    <a:rPr lang="cs-CZ" sz="21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sup>
                              </m:sSubSup>
                            </m:e>
                          </m:nary>
                          <m:r>
                            <a:rPr lang="cs-CZ" sz="21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100" i="1">
                                  <a:latin typeface="Cambria Math"/>
                                </a:rPr>
                                <m:t>𝐸𝑀</m:t>
                              </m:r>
                            </m:e>
                            <m:sub>
                              <m:r>
                                <a:rPr lang="cs-CZ" sz="2100" i="1">
                                  <a:latin typeface="Cambria Math"/>
                                </a:rPr>
                                <m:t>201</m:t>
                              </m:r>
                              <m:r>
                                <a:rPr lang="cs-CZ" sz="21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400" dirty="0"/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sz="3100" dirty="0" smtClean="0"/>
                  <a:t>minimální </a:t>
                </a:r>
                <a:r>
                  <a:rPr lang="cs-CZ" sz="3100" dirty="0"/>
                  <a:t>ZS stanovena zvlášť pro nemocnice se specializovanými centry a pro ostatní nemocnice</a:t>
                </a:r>
              </a:p>
              <a:p>
                <a:pPr lvl="1">
                  <a:buFont typeface="Wingdings" panose="05000000000000000000" pitchFamily="2" charset="2"/>
                  <a:buChar char="Ø"/>
                  <a:defRPr/>
                </a:pPr>
                <a:r>
                  <a:rPr lang="cs-CZ" sz="2800" b="1" dirty="0" smtClean="0">
                    <a:solidFill>
                      <a:schemeClr val="tx1"/>
                    </a:solidFill>
                  </a:rPr>
                  <a:t>36 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500 Kč </a:t>
                </a:r>
                <a:r>
                  <a:rPr lang="cs-CZ" sz="2800" dirty="0"/>
                  <a:t>pro nemocnice s centry (</a:t>
                </a:r>
                <a:r>
                  <a:rPr lang="cs-CZ" sz="2800" dirty="0">
                    <a:solidFill>
                      <a:srgbClr val="FF0000"/>
                    </a:solidFill>
                  </a:rPr>
                  <a:t>alespoň 3 </a:t>
                </a:r>
                <a:r>
                  <a:rPr lang="cs-CZ" sz="2800" dirty="0" err="1">
                    <a:solidFill>
                      <a:srgbClr val="FF0000"/>
                    </a:solidFill>
                  </a:rPr>
                  <a:t>spec</a:t>
                </a:r>
                <a:r>
                  <a:rPr lang="cs-CZ" sz="2800" dirty="0">
                    <a:solidFill>
                      <a:srgbClr val="FF0000"/>
                    </a:solidFill>
                  </a:rPr>
                  <a:t>. centra </a:t>
                </a:r>
                <a:r>
                  <a:rPr lang="cs-CZ" sz="2800" dirty="0"/>
                  <a:t>– cerebrovaskulární, kardiovaskulární, onkologické)</a:t>
                </a:r>
              </a:p>
              <a:p>
                <a:pPr lvl="1">
                  <a:buFont typeface="Wingdings" panose="05000000000000000000" pitchFamily="2" charset="2"/>
                  <a:buChar char="Ø"/>
                  <a:defRPr/>
                </a:pPr>
                <a:r>
                  <a:rPr lang="cs-CZ" sz="2800" b="1" dirty="0" smtClean="0">
                    <a:solidFill>
                      <a:schemeClr val="tx1"/>
                    </a:solidFill>
                  </a:rPr>
                  <a:t>33 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500 Kč </a:t>
                </a:r>
                <a:r>
                  <a:rPr lang="cs-CZ" sz="2800" dirty="0"/>
                  <a:t>pro </a:t>
                </a:r>
                <a:r>
                  <a:rPr lang="cs-CZ" sz="2800" dirty="0">
                    <a:solidFill>
                      <a:srgbClr val="FF0000"/>
                    </a:solidFill>
                  </a:rPr>
                  <a:t>nemocnice s centry </a:t>
                </a:r>
                <a:r>
                  <a:rPr lang="cs-CZ" sz="2800" dirty="0"/>
                  <a:t>(centrum onkologické, traumatologické pro děti, cerebrovaskulární nebo pro pacienty s </a:t>
                </a:r>
                <a:r>
                  <a:rPr lang="cs-CZ" sz="2800" dirty="0" err="1"/>
                  <a:t>IKTem</a:t>
                </a:r>
                <a:r>
                  <a:rPr lang="cs-CZ" sz="2800" dirty="0"/>
                  <a:t>)</a:t>
                </a:r>
              </a:p>
              <a:p>
                <a:pPr lvl="1">
                  <a:buFont typeface="Wingdings" panose="05000000000000000000" pitchFamily="2" charset="2"/>
                  <a:buChar char="Ø"/>
                  <a:defRPr/>
                </a:pPr>
                <a:r>
                  <a:rPr lang="cs-CZ" sz="2800" b="1" dirty="0" smtClean="0">
                    <a:solidFill>
                      <a:schemeClr val="tx1"/>
                    </a:solidFill>
                  </a:rPr>
                  <a:t>30 </a:t>
                </a:r>
                <a:r>
                  <a:rPr lang="cs-CZ" sz="2800" b="1" dirty="0" smtClean="0">
                    <a:solidFill>
                      <a:schemeClr val="tx1"/>
                    </a:solidFill>
                  </a:rPr>
                  <a:t>000 </a:t>
                </a:r>
                <a:r>
                  <a:rPr lang="cs-CZ" sz="2800" b="1" dirty="0">
                    <a:solidFill>
                      <a:schemeClr val="tx1"/>
                    </a:solidFill>
                  </a:rPr>
                  <a:t>Kč </a:t>
                </a:r>
                <a:r>
                  <a:rPr lang="cs-CZ" sz="2800" dirty="0"/>
                  <a:t>pro ostatní </a:t>
                </a:r>
                <a:r>
                  <a:rPr lang="cs-CZ" sz="2800" dirty="0" smtClean="0"/>
                  <a:t>nemocnice</a:t>
                </a:r>
              </a:p>
              <a:p>
                <a:pPr marL="457200" lvl="1" indent="0">
                  <a:buNone/>
                  <a:defRPr/>
                </a:pPr>
                <a:endParaRPr lang="cs-CZ" sz="2800" dirty="0"/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Rozdíly v ÚV2018 jsou obrovské a nejsou nikde odůvodněné a vypočtené, proč </a:t>
                </a: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jsou, </a:t>
                </a: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jaké jsou. </a:t>
                </a: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Jde o jednoznačné </a:t>
                </a: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zvýhodnění FN.</a:t>
                </a:r>
              </a:p>
              <a:p>
                <a:pPr marL="0" lvl="1" indent="0" algn="just">
                  <a:spcAft>
                    <a:spcPts val="600"/>
                  </a:spcAft>
                  <a:buNone/>
                  <a:tabLst>
                    <a:tab pos="540385" algn="l"/>
                    <a:tab pos="449580" algn="l"/>
                  </a:tabLst>
                  <a:defRPr/>
                </a:pP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Pro rok 2019 žádáme o větší sbližování </a:t>
                </a:r>
                <a:r>
                  <a:rPr lang="cs-CZ" altLang="cs-CZ" sz="3300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sazeb </a:t>
                </a:r>
                <a:r>
                  <a:rPr lang="cs-CZ" altLang="cs-CZ" sz="3300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mezi VZP a ostatními ZP, i mezi velkými a malými nemocnicemi.</a:t>
                </a:r>
                <a:endParaRPr lang="cs-CZ" altLang="cs-CZ" sz="3300" b="1" i="1" dirty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3382" y="1032486"/>
                <a:ext cx="9330957" cy="5544616"/>
              </a:xfrm>
              <a:blipFill rotWithShape="0">
                <a:blip r:embed="rId2"/>
                <a:stretch>
                  <a:fillRect l="-718" t="-1648" r="-5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883383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Zachovat minimální IZS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0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2063551" y="980728"/>
                <a:ext cx="8512433" cy="5544616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 algn="just">
                  <a:buNone/>
                  <a:defRPr/>
                </a:pPr>
                <a:r>
                  <a:rPr lang="cs-CZ" altLang="cs-CZ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Nebude-li shoda na jiném </a:t>
                </a:r>
                <a:r>
                  <a:rPr lang="cs-CZ" altLang="cs-CZ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mechanizmus výpočtu</a:t>
                </a:r>
                <a:r>
                  <a:rPr lang="cs-CZ" altLang="cs-CZ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, pak lze zachovat mechanismus </a:t>
                </a:r>
                <a:r>
                  <a:rPr lang="cs-CZ" altLang="cs-CZ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zohlednění nadprodukce </a:t>
                </a:r>
                <a:r>
                  <a:rPr lang="cs-CZ" altLang="cs-CZ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z ÚV2018 (již nad </a:t>
                </a:r>
                <a:r>
                  <a:rPr lang="cs-CZ" altLang="cs-CZ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104 %, podmíněno nárůstem GUP, úhrada snižující se základní sazbou při růstu produkce)</a:t>
                </a:r>
              </a:p>
              <a:p>
                <a:pPr marL="0" indent="0" algn="just">
                  <a:buNone/>
                  <a:defRPr/>
                </a:pPr>
                <a:endParaRPr lang="cs-CZ" altLang="cs-CZ" sz="2600" dirty="0">
                  <a:solidFill>
                    <a:srgbClr val="FF0000"/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𝑍𝑃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𝑚𝑎𝑥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</a:rPr>
                            <m:t>1;</m:t>
                          </m:r>
                          <m:r>
                            <a:rPr lang="cs-CZ" sz="2400" i="1">
                              <a:latin typeface="Cambria Math"/>
                            </a:rPr>
                            <m:t>𝐴𝑅𝐶𝑇𝐺</m:t>
                          </m:r>
                          <m:d>
                            <m:d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3∗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𝐶𝑀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𝑟𝑒𝑑</m:t>
                                      </m:r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, 2019,015,10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𝐶𝑀</m:t>
                                      </m:r>
                                    </m:e>
                                    <m:sub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201</m:t>
                                      </m:r>
                                      <m:r>
                                        <a:rPr lang="cs-CZ" sz="24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,015,10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cs-CZ" sz="2400" i="1">
                                  <a:latin typeface="Cambria Math"/>
                                </a:rPr>
                                <m:t>−1,56</m:t>
                              </m:r>
                            </m:e>
                          </m:d>
                          <m:r>
                            <a:rPr lang="cs-CZ" sz="2400" i="1">
                              <a:latin typeface="Cambria Math"/>
                            </a:rPr>
                            <m:t>∗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𝐺𝑈𝑃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400" dirty="0"/>
              </a:p>
              <a:p>
                <a:pPr marL="0" indent="0" algn="just">
                  <a:buNone/>
                  <a:defRPr/>
                </a:pPr>
                <a:endParaRPr lang="cs-CZ" altLang="cs-CZ" sz="2600" dirty="0">
                  <a:solidFill>
                    <a:srgbClr val="FF0000"/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𝐺𝑈𝑃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max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>
                              <a:latin typeface="Cambria Math"/>
                            </a:rPr>
                            <m:t>0;</m:t>
                          </m:r>
                          <m:r>
                            <m:rPr>
                              <m:sty m:val="p"/>
                            </m:rPr>
                            <a:rPr lang="cs-CZ" sz="2400">
                              <a:latin typeface="Cambria Math"/>
                            </a:rPr>
                            <m:t>min</m:t>
                          </m:r>
                          <m:d>
                            <m:d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1;</m:t>
                              </m:r>
                              <m:f>
                                <m:fPr>
                                  <m:ctrlPr>
                                    <a:rPr lang="cs-CZ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cs-CZ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𝐺𝑈𝑃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201</m:t>
                                              </m:r>
                                              <m:r>
                                                <a:rPr lang="cs-CZ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9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cs-CZ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𝐺𝑈𝑃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201</m:t>
                                              </m:r>
                                              <m:r>
                                                <a:rPr lang="cs-CZ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8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  <m:r>
                                        <a:rPr lang="cs-CZ" sz="2400" i="1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2400" i="1">
                                      <a:latin typeface="Cambria Math"/>
                                    </a:rPr>
                                    <m:t>0,5∗</m:t>
                                  </m:r>
                                  <m:d>
                                    <m:dPr>
                                      <m:ctrlPr>
                                        <a:rPr lang="cs-CZ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cs-CZ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cs-CZ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𝐶𝑀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𝑟𝑒𝑑</m:t>
                                              </m:r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, 2019,015,10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cs-CZ" sz="2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𝐶𝑀</m:t>
                                              </m:r>
                                            </m:e>
                                            <m:sub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201</m:t>
                                              </m:r>
                                              <m:r>
                                                <a:rPr lang="cs-CZ" sz="24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8</m:t>
                                              </m:r>
                                              <m:r>
                                                <a:rPr lang="cs-CZ" sz="2400" i="1">
                                                  <a:latin typeface="Cambria Math"/>
                                                </a:rPr>
                                                <m:t>,015,10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d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cs-CZ" sz="2400" dirty="0"/>
              </a:p>
              <a:p>
                <a:pPr marL="0" indent="0" algn="just">
                  <a:buNone/>
                  <a:defRPr/>
                </a:pPr>
                <a:endParaRPr lang="cs-CZ" altLang="cs-CZ" b="1" i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:r>
                  <a:rPr lang="cs-CZ" altLang="cs-CZ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Pokud by byly správně nastaveny úhrady, pak by tato degresivní úhrada nadprodukce dávala větší smysl. </a:t>
                </a:r>
              </a:p>
              <a:p>
                <a:pPr marL="0" indent="0" algn="just">
                  <a:buNone/>
                  <a:defRPr/>
                </a:pP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V současném stavu bychom spíše prosazovali vyšší zvýšení IZS min pro malé nemocnice a to tak, že f</a:t>
                </a:r>
                <a:r>
                  <a:rPr lang="pl-PL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inální </a:t>
                </a:r>
                <a:r>
                  <a:rPr lang="pl-PL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úhrada za hospitalizace by se vypočetla jako větší z </a:t>
                </a:r>
                <a:r>
                  <a:rPr lang="pl-PL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hodnot PUdrg2019 </a:t>
                </a:r>
                <a:r>
                  <a:rPr lang="pl-PL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(úhrada dle vyhlášky) nebo </a:t>
                </a:r>
                <a:r>
                  <a:rPr lang="pl-PL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IZSmin2019 </a:t>
                </a:r>
                <a:r>
                  <a:rPr lang="pl-PL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* </a:t>
                </a:r>
                <a:r>
                  <a:rPr lang="pl-PL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</a:rPr>
                  <a:t>CMred2019.</a:t>
                </a:r>
                <a:endParaRPr lang="pl-PL" b="1" i="1" dirty="0">
                  <a:solidFill>
                    <a:prstClr val="black">
                      <a:lumMod val="75000"/>
                      <a:lumOff val="25000"/>
                    </a:prstClr>
                  </a:solidFill>
                </a:endParaRPr>
              </a:p>
              <a:p>
                <a:pPr marL="0" indent="0" algn="just">
                  <a:buNone/>
                  <a:defRPr/>
                </a:pP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Daleko </a:t>
                </a:r>
                <a:r>
                  <a:rPr lang="cs-CZ" altLang="cs-CZ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větší problém jsou MNP, které tyto složité PU vzorce </a:t>
                </a: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vůbec nereflektují. Preferovali bychom zpětné zavedení MNP do ÚV 2019.</a:t>
                </a:r>
                <a:endParaRPr lang="cs-CZ" altLang="cs-CZ" b="1" i="1" dirty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63551" y="980728"/>
                <a:ext cx="8512433" cy="5544616"/>
              </a:xfrm>
              <a:blipFill rotWithShape="0">
                <a:blip r:embed="rId2"/>
                <a:stretch>
                  <a:fillRect l="-287" t="-990" r="-2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926830" y="159482"/>
            <a:ext cx="8339233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altLang="cs-CZ" sz="3200" dirty="0">
                <a:latin typeface="Calibri" panose="020F0502020204030204" pitchFamily="34" charset="0"/>
                <a:sym typeface="Wingdings"/>
              </a:rPr>
              <a:t>Index změny </a:t>
            </a:r>
            <a:r>
              <a:rPr lang="cs-CZ" altLang="cs-CZ" sz="3200" dirty="0" smtClean="0">
                <a:latin typeface="Calibri" panose="020F0502020204030204" pitchFamily="34" charset="0"/>
                <a:sym typeface="Wingdings"/>
              </a:rPr>
              <a:t>produkce v hospitalizaci</a:t>
            </a:r>
            <a:endParaRPr lang="cs-CZ" altLang="cs-CZ" sz="3200" dirty="0">
              <a:latin typeface="Calibri" panose="020F0502020204030204" pitchFamily="34" charset="0"/>
              <a:sym typeface="Wingding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487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2063552" y="980728"/>
                <a:ext cx="8417542" cy="5544616"/>
              </a:xfrm>
            </p:spPr>
            <p:txBody>
              <a:bodyPr>
                <a:normAutofit/>
              </a:bodyPr>
              <a:lstStyle/>
              <a:p>
                <a:pPr algn="just"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2200" dirty="0" smtClean="0">
                    <a:solidFill>
                      <a:srgbClr val="000000"/>
                    </a:solidFill>
                    <a:sym typeface="Wingdings"/>
                  </a:rPr>
                  <a:t>překlady </a:t>
                </a:r>
                <a:r>
                  <a:rPr lang="cs-CZ" altLang="cs-CZ" sz="2200" dirty="0">
                    <a:solidFill>
                      <a:srgbClr val="000000"/>
                    </a:solidFill>
                    <a:sym typeface="Wingdings"/>
                  </a:rPr>
                  <a:t>4 a 5 sledovány dohromady</a:t>
                </a:r>
              </a:p>
              <a:p>
                <a:pPr algn="just"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2200" dirty="0">
                    <a:solidFill>
                      <a:srgbClr val="000000"/>
                    </a:solidFill>
                    <a:sym typeface="Wingdings"/>
                  </a:rPr>
                  <a:t>při nízkém počtu překladů v referenčním nebo hodnoceném období není žádná regulace uplatňována (počet překladů &lt; 100 nebo podíl překladů na ostatních případech &lt; 10 %)</a:t>
                </a:r>
              </a:p>
              <a:p>
                <a:pPr algn="just"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2200" dirty="0">
                    <a:solidFill>
                      <a:srgbClr val="000000"/>
                    </a:solidFill>
                    <a:sym typeface="Wingdings"/>
                  </a:rPr>
                  <a:t>standardní výpočet </a:t>
                </a:r>
                <a:r>
                  <a:rPr lang="cs-CZ" altLang="cs-CZ" sz="2200" dirty="0" err="1">
                    <a:solidFill>
                      <a:srgbClr val="000000"/>
                    </a:solidFill>
                    <a:sym typeface="Wingdings"/>
                  </a:rPr>
                  <a:t>CM</a:t>
                </a:r>
                <a:r>
                  <a:rPr lang="cs-CZ" altLang="cs-CZ" sz="2200" baseline="-25000" dirty="0" err="1">
                    <a:solidFill>
                      <a:srgbClr val="000000"/>
                    </a:solidFill>
                    <a:sym typeface="Wingdings"/>
                  </a:rPr>
                  <a:t>red</a:t>
                </a:r>
                <a:endParaRPr lang="cs-CZ" altLang="cs-CZ" sz="2200" baseline="-25000" dirty="0">
                  <a:solidFill>
                    <a:srgbClr val="000000"/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:endParaRPr lang="cs-CZ" altLang="cs-CZ" sz="1400" i="1" dirty="0"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𝐶𝑀</m:t>
                          </m:r>
                        </m:e>
                        <m: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𝑟𝑒𝑑</m:t>
                          </m:r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, 2019,015,10</m:t>
                          </m:r>
                        </m:sub>
                      </m:sSub>
                      <m:r>
                        <a:rPr lang="cs-CZ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600" i="1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cs-CZ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𝐶𝑀</m:t>
                              </m:r>
                            </m:e>
                            <m:sub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201</m:t>
                              </m:r>
                              <m:r>
                                <a:rPr lang="cs-CZ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,015,10</m:t>
                              </m:r>
                            </m:sub>
                          </m:sSub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;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𝐶𝑀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201</m:t>
                                      </m:r>
                                      <m:r>
                                        <a:rPr lang="cs-CZ" sz="1600" b="0" i="1" smtClean="0">
                                          <a:latin typeface="Cambria Math" panose="02040503050406030204" pitchFamily="18" charset="0"/>
                                        </a:rPr>
                                        <m:t>9</m:t>
                                      </m:r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,015,10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0,2</m:t>
                              </m:r>
                            </m:sup>
                          </m:sSup>
                          <m:r>
                            <a:rPr lang="cs-CZ" sz="1600" i="1">
                              <a:latin typeface="Cambria Math" panose="02040503050406030204" pitchFamily="18" charset="0"/>
                            </a:rPr>
                            <m:t>∗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sSub>
                                    <m:sSub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𝑃𝑃</m:t>
                                      </m:r>
                                    </m:e>
                                    <m:sub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𝑑𝑟𝑔</m:t>
                                      </m:r>
                                      <m: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  <m:t>,2019</m:t>
                                      </m:r>
                                    </m:sub>
                                  </m:sSub>
                                  <m:r>
                                    <a:rPr lang="cs-CZ" sz="1600" i="1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  <m:f>
                                    <m:fPr>
                                      <m:ctrlPr>
                                        <a:rPr lang="cs-CZ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𝐶𝑀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201</m:t>
                                          </m:r>
                                          <m:r>
                                            <a:rPr lang="cs-CZ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,015,10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𝑃𝑃</m:t>
                                          </m:r>
                                        </m:e>
                                        <m:sub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𝑑𝑟𝑔</m:t>
                                          </m:r>
                                          <m:r>
                                            <a:rPr lang="cs-CZ" sz="1600" i="1">
                                              <a:latin typeface="Cambria Math" panose="02040503050406030204" pitchFamily="18" charset="0"/>
                                            </a:rPr>
                                            <m:t>,2018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600" i="1">
                                  <a:latin typeface="Cambria Math" panose="02040503050406030204" pitchFamily="18" charset="0"/>
                                </a:rPr>
                                <m:t>0,8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altLang="cs-CZ" sz="2400" i="1" dirty="0"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:endParaRPr lang="cs-CZ" altLang="cs-CZ" sz="2400" i="1" dirty="0"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𝐶𝑀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𝑟𝑒𝑑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 2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𝐶𝑀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201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,015,10,4,5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["/>
                          <m:endChr m:val="]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;</m:t>
                          </m:r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1,05∗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𝑃𝑃𝑅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𝑑𝑟𝑔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,2018,4,5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𝑃𝑃𝑅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𝑑𝑟𝑔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,2019,4,5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𝑃𝑃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𝑑𝑟𝑔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,2019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𝑃𝑃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𝑑𝑟𝑔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,2018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cs-CZ" altLang="cs-CZ" sz="2600" dirty="0" smtClean="0">
                  <a:solidFill>
                    <a:srgbClr val="FF0000"/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:endParaRPr lang="cs-CZ" altLang="cs-CZ" b="1" i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  <a:p>
                <a:pPr marL="0" indent="0" algn="just">
                  <a:buNone/>
                  <a:defRPr/>
                </a:pPr>
                <a:r>
                  <a:rPr lang="cs-CZ" altLang="cs-CZ" b="1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Podařilo </a:t>
                </a:r>
                <a:r>
                  <a:rPr lang="cs-CZ" altLang="cs-CZ" b="1" i="1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sym typeface="Wingdings"/>
                  </a:rPr>
                  <a:t>se upravit již v minulosti, s tímto pojetím nemáme problém.</a:t>
                </a: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63552" y="980728"/>
                <a:ext cx="8417542" cy="5544616"/>
              </a:xfrm>
              <a:blipFill rotWithShape="0">
                <a:blip r:embed="rId2"/>
                <a:stretch>
                  <a:fillRect l="-797" t="-770" r="-10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942738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Překlady – zachovat dle ÚV 2018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7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Zástupný symbol pro obsah 6"/>
              <p:cNvSpPr>
                <a:spLocks noGrp="1"/>
              </p:cNvSpPr>
              <p:nvPr>
                <p:ph idx="1"/>
              </p:nvPr>
            </p:nvSpPr>
            <p:spPr>
              <a:xfrm>
                <a:off x="1561382" y="1205015"/>
                <a:ext cx="10377577" cy="5544616"/>
              </a:xfrm>
            </p:spPr>
            <p:txBody>
              <a:bodyPr>
                <a:normAutofit fontScale="70000" lnSpcReduction="20000"/>
              </a:bodyPr>
              <a:lstStyle/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3100" b="1" dirty="0" smtClean="0">
                    <a:solidFill>
                      <a:srgbClr val="000000"/>
                    </a:solidFill>
                    <a:sym typeface="Wingdings"/>
                  </a:rPr>
                  <a:t>Lze zachovat z ÚV 2018, ale navrhujeme zvýšit minimální </a:t>
                </a:r>
                <a:r>
                  <a:rPr lang="cs-CZ" altLang="cs-CZ" sz="3100" b="1" dirty="0">
                    <a:solidFill>
                      <a:srgbClr val="000000"/>
                    </a:solidFill>
                    <a:sym typeface="Wingdings"/>
                  </a:rPr>
                  <a:t>ZS </a:t>
                </a:r>
                <a:r>
                  <a:rPr lang="cs-CZ" altLang="cs-CZ" sz="3100" b="1" dirty="0" smtClean="0">
                    <a:solidFill>
                      <a:srgbClr val="000000"/>
                    </a:solidFill>
                    <a:sym typeface="Wingdings"/>
                  </a:rPr>
                  <a:t>ze 27.000 Kč na 30.000 Kč.</a:t>
                </a:r>
                <a:endParaRPr lang="cs-CZ" altLang="cs-CZ" sz="3100" b="1" dirty="0">
                  <a:solidFill>
                    <a:srgbClr val="000000"/>
                  </a:solidFill>
                  <a:sym typeface="Wingdings"/>
                </a:endParaRP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3100" dirty="0" smtClean="0">
                    <a:solidFill>
                      <a:srgbClr val="000000"/>
                    </a:solidFill>
                    <a:sym typeface="Wingdings"/>
                  </a:rPr>
                  <a:t>Nutno ponechat </a:t>
                </a:r>
                <a:r>
                  <a:rPr lang="cs-CZ" altLang="cs-CZ" sz="3100" dirty="0">
                    <a:solidFill>
                      <a:srgbClr val="000000"/>
                    </a:solidFill>
                    <a:sym typeface="Wingdings"/>
                  </a:rPr>
                  <a:t>koeficient navýšení dle výše IZS, navýšení na </a:t>
                </a:r>
                <a:r>
                  <a:rPr lang="cs-CZ" altLang="cs-CZ" sz="3100" dirty="0" smtClean="0">
                    <a:solidFill>
                      <a:srgbClr val="000000"/>
                    </a:solidFill>
                    <a:sym typeface="Wingdings"/>
                  </a:rPr>
                  <a:t>sestry.</a:t>
                </a:r>
                <a:endParaRPr lang="cs-CZ" altLang="cs-CZ" sz="3100" dirty="0">
                  <a:solidFill>
                    <a:srgbClr val="000000"/>
                  </a:solidFill>
                  <a:sym typeface="Wingdings"/>
                </a:endParaRPr>
              </a:p>
              <a:p>
                <a:pPr marL="0" indent="0">
                  <a:buNone/>
                  <a:defRPr/>
                </a:pPr>
                <a:endParaRPr lang="cs-CZ" altLang="cs-CZ" sz="2600" dirty="0">
                  <a:solidFill>
                    <a:srgbClr val="000000"/>
                  </a:solidFill>
                  <a:sym typeface="Wingdings"/>
                </a:endParaRPr>
              </a:p>
              <a:p>
                <a:pPr marL="0" indent="0"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600">
                            <a:latin typeface="Cambria Math" panose="02040503050406030204" pitchFamily="18" charset="0"/>
                          </a:rPr>
                          <m:t>KN</m:t>
                        </m:r>
                      </m:e>
                      <m:sub>
                        <m:r>
                          <a:rPr lang="cs-CZ" sz="2600">
                            <a:latin typeface="Cambria Math" panose="02040503050406030204" pitchFamily="18" charset="0"/>
                          </a:rPr>
                          <m:t>13</m:t>
                        </m:r>
                      </m:sub>
                    </m:sSub>
                    <m:r>
                      <a:rPr lang="cs-CZ" sz="2600" i="1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cs-CZ" sz="2600">
                            <a:latin typeface="Cambria Math" panose="02040503050406030204" pitchFamily="18" charset="0"/>
                          </a:rPr>
                          <m:t>CM</m:t>
                        </m:r>
                      </m:e>
                      <m:sub>
                        <m:r>
                          <a:rPr lang="cs-CZ" sz="2600" baseline="-25000">
                            <a:latin typeface="Cambria Math" panose="02040503050406030204" pitchFamily="18" charset="0"/>
                          </a:rPr>
                          <m:t>201</m:t>
                        </m:r>
                        <m:r>
                          <a:rPr lang="cs-CZ" sz="2600" b="0" i="0" baseline="-25000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cs-CZ" sz="2600" baseline="-25000">
                            <a:latin typeface="Cambria Math" panose="02040503050406030204" pitchFamily="18" charset="0"/>
                          </a:rPr>
                          <m:t>,015,13</m:t>
                        </m:r>
                      </m:sub>
                    </m:sSub>
                    <m:r>
                      <a:rPr lang="cs-CZ" sz="260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600" i="1">
                        <a:latin typeface="Cambria Math" panose="02040503050406030204" pitchFamily="18" charset="0"/>
                      </a:rPr>
                      <m:t>∗</m:t>
                    </m:r>
                    <m:r>
                      <m:rPr>
                        <m:sty m:val="p"/>
                      </m:rPr>
                      <a:rPr lang="cs-CZ" sz="2600">
                        <a:latin typeface="Cambria Math" panose="02040503050406030204" pitchFamily="18" charset="0"/>
                      </a:rPr>
                      <m:t>max</m:t>
                    </m:r>
                    <m:d>
                      <m:dPr>
                        <m:begChr m:val="{"/>
                        <m:endChr m:val="}"/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600">
                                <a:latin typeface="Cambria Math" panose="02040503050406030204" pitchFamily="18" charset="0"/>
                              </a:rPr>
                              <m:t>IZS</m:t>
                            </m:r>
                          </m:e>
                          <m:sub>
                            <m:r>
                              <a:rPr lang="cs-CZ" sz="2600" baseline="-25000">
                                <a:latin typeface="Cambria Math" panose="02040503050406030204" pitchFamily="18" charset="0"/>
                              </a:rPr>
                              <m:t>201</m:t>
                            </m:r>
                            <m:r>
                              <a:rPr lang="cs-CZ" sz="2600" b="0" i="0" baseline="-25000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cs-CZ" sz="2600" baseline="-25000">
                                <a:latin typeface="Cambria Math" panose="02040503050406030204" pitchFamily="18" charset="0"/>
                              </a:rPr>
                              <m:t>,13</m:t>
                            </m:r>
                          </m:sub>
                        </m:s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;</m:t>
                        </m:r>
                        <m:sSub>
                          <m:sSubPr>
                            <m:ctrlPr>
                              <a:rPr lang="cs-CZ" sz="2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600" i="1">
                                <a:latin typeface="Cambria Math" panose="02040503050406030204" pitchFamily="18" charset="0"/>
                              </a:rPr>
                              <m:t>𝑍𝑆</m:t>
                            </m:r>
                          </m:e>
                          <m:sub>
                            <m:r>
                              <a:rPr lang="cs-CZ" sz="2600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  <m:r>
                              <a:rPr lang="cs-CZ" sz="2600" i="1">
                                <a:latin typeface="Cambria Math" panose="02040503050406030204" pitchFamily="18" charset="0"/>
                              </a:rPr>
                              <m:t>,13</m:t>
                            </m:r>
                          </m:sub>
                        </m:sSub>
                      </m:e>
                    </m:d>
                    <m:r>
                      <a:rPr lang="cs-CZ" sz="2600" baseline="-2500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600" i="1">
                        <a:latin typeface="Cambria Math" panose="02040503050406030204" pitchFamily="18" charset="0"/>
                      </a:rPr>
                      <m:t>𝑂</m:t>
                    </m:r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𝑠𝑒𝑠𝑡𝑟𝑦</m:t>
                        </m:r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,13</m:t>
                        </m:r>
                      </m:sub>
                    </m:sSub>
                    <m:r>
                      <a:rPr lang="cs-CZ" sz="2600" i="1" baseline="-25000">
                        <a:latin typeface="Cambria Math" panose="02040503050406030204" pitchFamily="18" charset="0"/>
                      </a:rPr>
                      <m:t>−</m:t>
                    </m:r>
                    <m:r>
                      <a:rPr lang="cs-CZ" sz="2600" baseline="-25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cs-CZ" sz="2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𝐸𝑀</m:t>
                        </m:r>
                      </m:e>
                      <m:sub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201</m:t>
                        </m:r>
                        <m:r>
                          <a:rPr lang="cs-CZ" sz="2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cs-CZ" sz="2600" i="1">
                            <a:latin typeface="Cambria Math" panose="02040503050406030204" pitchFamily="18" charset="0"/>
                          </a:rPr>
                          <m:t>,13</m:t>
                        </m:r>
                      </m:sub>
                    </m:sSub>
                  </m:oMath>
                </a14:m>
                <a:r>
                  <a:rPr lang="cs-CZ" sz="2600" dirty="0"/>
                  <a:t>,</a:t>
                </a:r>
                <a:endParaRPr lang="cs-CZ" sz="2600" dirty="0" smtClean="0"/>
              </a:p>
              <a:p>
                <a:pPr marL="0" indent="0">
                  <a:buNone/>
                  <a:defRPr/>
                </a:pPr>
                <a:endParaRPr lang="cs-CZ" sz="2600" dirty="0" smtClean="0"/>
              </a:p>
              <a:p>
                <a:pPr marL="0" indent="0">
                  <a:buNone/>
                  <a:defRPr/>
                </a:pPr>
                <a:endParaRPr lang="cs-CZ" altLang="cs-CZ" sz="2600" dirty="0" smtClean="0">
                  <a:solidFill>
                    <a:srgbClr val="FF0000"/>
                  </a:solidFill>
                  <a:sym typeface="Wingdings"/>
                </a:endParaRPr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300" i="1">
                          <a:latin typeface="Cambria Math" panose="02040503050406030204" pitchFamily="18" charset="0"/>
                        </a:rPr>
                        <m:t>𝐾</m:t>
                      </m:r>
                      <m:sSub>
                        <m:sSub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  <m:r>
                        <a:rPr lang="cs-CZ" sz="2300" i="1"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0,15</m:t>
                          </m:r>
                        </m:num>
                        <m:den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𝐴𝑅𝐶𝑇𝐺</m:t>
                          </m:r>
                          <m:d>
                            <m:dPr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sz="2300">
                                          <a:latin typeface="Cambria Math" panose="02040503050406030204" pitchFamily="18" charset="0"/>
                                        </a:rPr>
                                        <m:t>max</m:t>
                                      </m:r>
                                      <m:r>
                                        <a:rPr lang="cs-CZ" sz="2300">
                                          <a:latin typeface="Cambria Math" panose="02040503050406030204" pitchFamily="18" charset="0"/>
                                        </a:rPr>
                                        <m:t>⁡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  <m:sSub>
                                        <m:sSubPr>
                                          <m:ctrlP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𝑚𝑖𝑛</m:t>
                                          </m:r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,13</m:t>
                                          </m:r>
                                        </m:sub>
                                      </m:sSub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;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𝐼𝑍</m:t>
                                      </m:r>
                                      <m:sSub>
                                        <m:sSubPr>
                                          <m:ctrlP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𝑆</m:t>
                                          </m:r>
                                        </m:e>
                                        <m:sub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201</m:t>
                                          </m:r>
                                          <m:r>
                                            <a:rPr lang="cs-CZ" sz="2300" b="0" i="1" smtClean="0">
                                              <a:latin typeface="Cambria Math" panose="02040503050406030204" pitchFamily="18" charset="0"/>
                                            </a:rPr>
                                            <m:t>8</m:t>
                                          </m:r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,13</m:t>
                                          </m:r>
                                        </m:sub>
                                      </m:sSub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)−21000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40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cs-CZ" sz="2300" dirty="0"/>
              </a:p>
              <a:p>
                <a:pPr marL="0" indent="0">
                  <a:buNone/>
                  <a:defRPr/>
                </a:pPr>
                <a:endParaRPr lang="cs-CZ" dirty="0"/>
              </a:p>
              <a:p>
                <a:pPr marL="0" indent="0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300" i="1">
                          <a:latin typeface="Cambria Math" panose="02040503050406030204" pitchFamily="18" charset="0"/>
                        </a:rPr>
                        <m:t>𝑂</m:t>
                      </m:r>
                      <m:sSub>
                        <m:sSub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𝑠𝑒𝑠𝑡𝑟𝑦</m:t>
                          </m:r>
                          <m:r>
                            <a:rPr lang="cs-CZ" sz="2300" i="1">
                              <a:latin typeface="Cambria Math" panose="02040503050406030204" pitchFamily="18" charset="0"/>
                            </a:rPr>
                            <m:t>,13</m:t>
                          </m:r>
                        </m:sub>
                      </m:sSub>
                      <m:r>
                        <a:rPr lang="cs-CZ" sz="23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300" i="1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ctrlPr>
                            <a:rPr lang="cs-CZ" sz="23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ctrlPr>
                                <a:rPr lang="cs-CZ" sz="23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𝑃𝑜𝑐𝑒𝑡𝑂</m:t>
                              </m:r>
                              <m:sSub>
                                <m:sSubPr>
                                  <m:ctrlP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201</m:t>
                                  </m:r>
                                  <m:r>
                                    <a:rPr lang="cs-CZ" sz="23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,13,</m:t>
                                  </m:r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𝑁𝑎𝑣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ýš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𝑒𝑛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2300" i="1">
                                  <a:latin typeface="Cambria Math" panose="02040503050406030204" pitchFamily="18" charset="0"/>
                                </a:rPr>
                                <m:t>; </m:t>
                              </m:r>
                              <m:f>
                                <m:fPr>
                                  <m:ctrlP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𝑃𝑜𝑐𝑒𝑡𝑂</m:t>
                                      </m:r>
                                      <m:sSub>
                                        <m:sSubPr>
                                          <m:ctrlP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2018,13,</m:t>
                                          </m:r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𝑁𝑎𝑣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ýš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𝑒𝑛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í</m:t>
                                      </m:r>
                                      <m:r>
                                        <a:rPr lang="cs-CZ" sz="2300" i="1">
                                          <a:latin typeface="Cambria Math" panose="02040503050406030204" pitchFamily="18" charset="0"/>
                                        </a:rPr>
                                        <m:t>𝑂</m:t>
                                      </m:r>
                                      <m:sSub>
                                        <m:sSubPr>
                                          <m:ctrlP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cs-CZ" sz="23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num>
                                <m:den>
                                  <m:r>
                                    <a:rPr lang="cs-CZ" sz="2300" i="1">
                                      <a:latin typeface="Cambria Math" panose="02040503050406030204" pitchFamily="18" charset="0"/>
                                    </a:rPr>
                                    <m:t>0,8</m:t>
                                  </m:r>
                                </m:den>
                              </m:f>
                            </m:e>
                          </m:nary>
                        </m:e>
                      </m:d>
                    </m:oMath>
                  </m:oMathPara>
                </a14:m>
                <a:endParaRPr lang="cs-CZ" sz="2300" dirty="0"/>
              </a:p>
              <a:p>
                <a:pPr marL="0" indent="0">
                  <a:buNone/>
                  <a:defRPr/>
                </a:pPr>
                <a:endParaRPr lang="cs-CZ" altLang="cs-CZ" sz="2300" b="1" i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sym typeface="Wingdings"/>
                </a:endParaRPr>
              </a:p>
              <a:p>
                <a:pPr>
                  <a:buFont typeface="Wingdings" panose="05000000000000000000" pitchFamily="2" charset="2"/>
                  <a:buChar char="§"/>
                  <a:defRPr/>
                </a:pPr>
                <a:r>
                  <a:rPr lang="cs-CZ" altLang="cs-CZ" sz="3100" b="1" dirty="0">
                    <a:solidFill>
                      <a:srgbClr val="000000"/>
                    </a:solidFill>
                    <a:sym typeface="Wingdings"/>
                  </a:rPr>
                  <a:t>V ideálním případě by měla být jednotná sazba pro všechny ZZ i ZP !!!</a:t>
                </a:r>
              </a:p>
            </p:txBody>
          </p:sp>
        </mc:Choice>
        <mc:Fallback>
          <p:sp>
            <p:nvSpPr>
              <p:cNvPr id="7" name="Zástupný symbol pro obsah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1382" y="1205015"/>
                <a:ext cx="10377577" cy="5544616"/>
              </a:xfrm>
              <a:blipFill rotWithShape="0">
                <a:blip r:embed="rId2"/>
                <a:stretch>
                  <a:fillRect l="-646" t="-1980" r="-4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1975018" y="180907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Porody, novorozenci, HIV</a:t>
            </a:r>
          </a:p>
        </p:txBody>
      </p:sp>
    </p:spTree>
    <p:extLst>
      <p:ext uri="{BB962C8B-B14F-4D97-AF65-F5344CB8AC3E}">
        <p14:creationId xmlns="" xmlns:p14="http://schemas.microsoft.com/office/powerpoint/2010/main" val="12096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  <a:endParaRPr lang="cs-CZ" sz="32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8840237" cy="554461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 smtClean="0">
                <a:solidFill>
                  <a:srgbClr val="000000"/>
                </a:solidFill>
              </a:rPr>
              <a:t>Pokud nebude ochota </a:t>
            </a:r>
            <a:r>
              <a:rPr lang="cs-CZ" sz="2600" b="1" dirty="0" smtClean="0">
                <a:solidFill>
                  <a:srgbClr val="000000"/>
                </a:solidFill>
              </a:rPr>
              <a:t>sjednotit ostatní ambulance a komplement do jedné položky, což preferujeme</a:t>
            </a:r>
            <a:r>
              <a:rPr lang="cs-CZ" sz="2600" dirty="0" smtClean="0">
                <a:solidFill>
                  <a:srgbClr val="000000"/>
                </a:solidFill>
              </a:rPr>
              <a:t>, pak raději zachovat systém úhrady z ÚV2018 (maximum ze 3 hodnot) než se pouštět do dalších pokusů.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b="1" dirty="0" smtClean="0">
                <a:solidFill>
                  <a:srgbClr val="000000"/>
                </a:solidFill>
              </a:rPr>
              <a:t>Růst úhrady by měl být min. 106 </a:t>
            </a:r>
            <a:r>
              <a:rPr lang="cs-CZ" sz="2600" b="1" dirty="0">
                <a:solidFill>
                  <a:srgbClr val="000000"/>
                </a:solidFill>
              </a:rPr>
              <a:t>% </a:t>
            </a:r>
            <a:r>
              <a:rPr lang="cs-CZ" sz="2600" b="1" dirty="0" err="1" smtClean="0">
                <a:solidFill>
                  <a:srgbClr val="000000"/>
                </a:solidFill>
              </a:rPr>
              <a:t>Úℎ</a:t>
            </a:r>
            <a:r>
              <a:rPr lang="cs-CZ" sz="2600" b="1" dirty="0">
                <a:solidFill>
                  <a:srgbClr val="000000"/>
                </a:solidFill>
              </a:rPr>
              <a:t>𝑟_</a:t>
            </a:r>
            <a:r>
              <a:rPr lang="cs-CZ" sz="2600" b="1" dirty="0" smtClean="0">
                <a:solidFill>
                  <a:srgbClr val="000000"/>
                </a:solidFill>
              </a:rPr>
              <a:t>𝑎𝑚𝑏_2018.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>
                <a:solidFill>
                  <a:srgbClr val="000000"/>
                </a:solidFill>
              </a:rPr>
              <a:t>N</a:t>
            </a:r>
            <a:r>
              <a:rPr lang="cs-CZ" sz="2600" dirty="0" smtClean="0">
                <a:solidFill>
                  <a:srgbClr val="000000"/>
                </a:solidFill>
              </a:rPr>
              <a:t>ad </a:t>
            </a:r>
            <a:r>
              <a:rPr lang="cs-CZ" sz="2600" dirty="0">
                <a:solidFill>
                  <a:srgbClr val="000000"/>
                </a:solidFill>
              </a:rPr>
              <a:t>rámec </a:t>
            </a:r>
            <a:r>
              <a:rPr lang="cs-CZ" sz="2600" dirty="0" err="1">
                <a:solidFill>
                  <a:srgbClr val="000000"/>
                </a:solidFill>
              </a:rPr>
              <a:t>amb</a:t>
            </a:r>
            <a:r>
              <a:rPr lang="cs-CZ" sz="2600" dirty="0">
                <a:solidFill>
                  <a:srgbClr val="000000"/>
                </a:solidFill>
              </a:rPr>
              <a:t>. složky úhrada UPS, pitvy, </a:t>
            </a:r>
            <a:r>
              <a:rPr lang="cs-CZ" sz="2600" dirty="0" err="1">
                <a:solidFill>
                  <a:srgbClr val="000000"/>
                </a:solidFill>
              </a:rPr>
              <a:t>screeningy</a:t>
            </a:r>
            <a:r>
              <a:rPr lang="cs-CZ" sz="2600" dirty="0">
                <a:solidFill>
                  <a:srgbClr val="000000"/>
                </a:solidFill>
              </a:rPr>
              <a:t>, hemofilika, péče v odbornostech 305, 306, 308, </a:t>
            </a:r>
            <a:r>
              <a:rPr lang="cs-CZ" sz="2600" dirty="0" smtClean="0">
                <a:solidFill>
                  <a:srgbClr val="000000"/>
                </a:solidFill>
              </a:rPr>
              <a:t>309 a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bonifikační </a:t>
            </a: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výkon urgentního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příjmu.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Nadále poskytovat </a:t>
            </a: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bonifikace 0,05 Kč za nepřetržitý provoz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komplementu.</a:t>
            </a:r>
            <a:endParaRPr lang="cs-CZ" altLang="cs-CZ" sz="2600" dirty="0">
              <a:solidFill>
                <a:srgbClr val="000000"/>
              </a:solidFill>
              <a:sym typeface="Wingdings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Při </a:t>
            </a: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ošetření méně než 50 UOP v ambulanci v RO nebo HO úhrada s HB 1,18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Kč.</a:t>
            </a:r>
            <a:endParaRPr lang="cs-CZ" altLang="cs-CZ" sz="2600" dirty="0">
              <a:solidFill>
                <a:srgbClr val="000000"/>
              </a:solidFill>
              <a:sym typeface="Wingdings"/>
            </a:endParaRPr>
          </a:p>
          <a:p>
            <a:pPr marL="0" indent="0" algn="just">
              <a:buNone/>
              <a:defRPr/>
            </a:pPr>
            <a:endParaRPr lang="cs-CZ" altLang="cs-CZ" dirty="0">
              <a:solidFill>
                <a:srgbClr val="FF0000"/>
              </a:solidFill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2040238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Ambulantní složka úhrady</a:t>
            </a:r>
          </a:p>
        </p:txBody>
      </p:sp>
    </p:spTree>
    <p:extLst>
      <p:ext uri="{BB962C8B-B14F-4D97-AF65-F5344CB8AC3E}">
        <p14:creationId xmlns="" xmlns:p14="http://schemas.microsoft.com/office/powerpoint/2010/main" val="239255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  <a:endParaRPr lang="cs-CZ" sz="32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192947" y="2266064"/>
            <a:ext cx="8684961" cy="263374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Možno ponechat obdobně </a:t>
            </a:r>
            <a:r>
              <a:rPr lang="cs-CZ" sz="2600" dirty="0"/>
              <a:t>jako v roce </a:t>
            </a:r>
            <a:r>
              <a:rPr lang="cs-CZ" sz="2600" dirty="0" smtClean="0"/>
              <a:t>2018. Nepovažujeme to za zásadně problematické </a:t>
            </a:r>
            <a:r>
              <a:rPr lang="cs-CZ" sz="2600" dirty="0"/>
              <a:t>a není reálné to změnit přes stanovisko ZP.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600" dirty="0" smtClean="0"/>
              <a:t>Možnost </a:t>
            </a:r>
            <a:r>
              <a:rPr lang="cs-CZ" sz="2600" dirty="0"/>
              <a:t>uplatnit pouze pokud ZP sdělí do 30. 4. </a:t>
            </a:r>
            <a:r>
              <a:rPr lang="cs-CZ" sz="2600" dirty="0" smtClean="0"/>
              <a:t>2019 </a:t>
            </a:r>
            <a:r>
              <a:rPr lang="cs-CZ" sz="2600" dirty="0"/>
              <a:t>stanovené údaje</a:t>
            </a:r>
          </a:p>
          <a:p>
            <a:pPr marL="0" indent="0" algn="just">
              <a:buNone/>
              <a:defRPr/>
            </a:pPr>
            <a:endParaRPr lang="cs-CZ" altLang="cs-CZ" sz="1200" dirty="0">
              <a:solidFill>
                <a:srgbClr val="FF0000"/>
              </a:solidFill>
              <a:sym typeface="Wingdings"/>
            </a:endParaRPr>
          </a:p>
          <a:p>
            <a:pPr marL="0" indent="0" algn="just">
              <a:buNone/>
              <a:defRPr/>
            </a:pPr>
            <a:endParaRPr lang="cs-CZ" altLang="cs-CZ" sz="2600" dirty="0">
              <a:solidFill>
                <a:srgbClr val="FF0000"/>
              </a:solidFill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2423592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Regulační mechanizmy (DRG)</a:t>
            </a:r>
          </a:p>
        </p:txBody>
      </p:sp>
      <p:sp>
        <p:nvSpPr>
          <p:cNvPr id="9" name="Nadpis 5"/>
          <p:cNvSpPr txBox="1">
            <a:spLocks/>
          </p:cNvSpPr>
          <p:nvPr/>
        </p:nvSpPr>
        <p:spPr>
          <a:xfrm>
            <a:off x="2423592" y="1175866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 smtClean="0">
                <a:latin typeface="Calibri" panose="020F0502020204030204" pitchFamily="34" charset="0"/>
              </a:rPr>
              <a:t>ÚV 2019 </a:t>
            </a:r>
            <a:r>
              <a:rPr lang="cs-CZ" sz="3200" dirty="0">
                <a:latin typeface="Calibri" panose="020F0502020204030204" pitchFamily="34" charset="0"/>
              </a:rPr>
              <a:t>– Regulační mechanizmy (léky a ZP, </a:t>
            </a:r>
            <a:r>
              <a:rPr lang="cs-CZ" sz="3200" dirty="0" err="1">
                <a:latin typeface="Calibri" panose="020F0502020204030204" pitchFamily="34" charset="0"/>
              </a:rPr>
              <a:t>vyž</a:t>
            </a:r>
            <a:r>
              <a:rPr lang="cs-CZ" sz="3200" dirty="0">
                <a:latin typeface="Calibri" panose="020F0502020204030204" pitchFamily="34" charset="0"/>
              </a:rPr>
              <a:t>. péče)</a:t>
            </a:r>
          </a:p>
        </p:txBody>
      </p:sp>
    </p:spTree>
    <p:extLst>
      <p:ext uri="{BB962C8B-B14F-4D97-AF65-F5344CB8AC3E}">
        <p14:creationId xmlns="" xmlns:p14="http://schemas.microsoft.com/office/powerpoint/2010/main" val="16072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  <a:endParaRPr lang="cs-CZ" sz="320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9628576" cy="55446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Zachovat úhradu </a:t>
            </a: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1,70 Kč za každou položku na e-receptu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Dotáhnout do praxe novou </a:t>
            </a: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odbornost 005 nemocniční lékárenství, úhrada nad rámec ambulantní složky úhrady s HB 1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Kč (i nad rámec hospitalizace, kde je také část péče).</a:t>
            </a:r>
            <a:endParaRPr lang="cs-CZ" altLang="cs-CZ" sz="2600" dirty="0">
              <a:solidFill>
                <a:srgbClr val="000000"/>
              </a:solidFill>
              <a:sym typeface="Wingdings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Zálohy stanovit jako dohodnuté % úhrady </a:t>
            </a:r>
            <a:r>
              <a:rPr lang="cs-CZ" altLang="cs-CZ" sz="2600" b="1" dirty="0">
                <a:solidFill>
                  <a:srgbClr val="000000"/>
                </a:solidFill>
                <a:sym typeface="Wingdings"/>
              </a:rPr>
              <a:t>referenčního období </a:t>
            </a: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(viz dříve) a to se započtením </a:t>
            </a:r>
            <a:r>
              <a:rPr lang="cs-CZ" altLang="cs-CZ" sz="2600" b="1" dirty="0">
                <a:solidFill>
                  <a:srgbClr val="000000"/>
                </a:solidFill>
                <a:sym typeface="Wingdings"/>
              </a:rPr>
              <a:t>navýšení na </a:t>
            </a: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sestry a s případným navýšením způsobeným </a:t>
            </a:r>
            <a:r>
              <a:rPr lang="cs-CZ" altLang="cs-CZ" sz="2600" b="1" dirty="0">
                <a:solidFill>
                  <a:srgbClr val="000000"/>
                </a:solidFill>
                <a:sym typeface="Wingdings"/>
              </a:rPr>
              <a:t>vlivem minimální </a:t>
            </a: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ZS.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dirty="0">
                <a:solidFill>
                  <a:srgbClr val="000000"/>
                </a:solidFill>
                <a:sym typeface="Wingdings"/>
              </a:rPr>
              <a:t>Minulá ÚV nezahrnovala navýšení úhrady na </a:t>
            </a: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sestry, ZS min.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dirty="0" smtClean="0">
                <a:solidFill>
                  <a:srgbClr val="000000"/>
                </a:solidFill>
                <a:sym typeface="Wingdings"/>
              </a:rPr>
              <a:t>Minulé ÚV umožňovali ZP připlatit za certifikáty kvality, ale nikdo to nevyužíval. Má-li to být, musí to být jasně vymezená povinnost, nikoli jen možnost.</a:t>
            </a:r>
            <a:endParaRPr lang="cs-CZ" altLang="cs-CZ" sz="2600" dirty="0">
              <a:solidFill>
                <a:srgbClr val="000000"/>
              </a:solidFill>
              <a:sym typeface="Wingdings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cs-CZ" altLang="cs-CZ" sz="2600" b="1" dirty="0">
                <a:solidFill>
                  <a:srgbClr val="000000"/>
                </a:solidFill>
                <a:sym typeface="Wingdings"/>
              </a:rPr>
              <a:t>Správně by měly zálohy odpovídat očekávané výši úhrady, tedy měsíční záloha = 1/12 celkové očekávané úhrady </a:t>
            </a: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2019 </a:t>
            </a:r>
            <a:r>
              <a:rPr lang="cs-CZ" altLang="cs-CZ" sz="2600" b="1" dirty="0">
                <a:solidFill>
                  <a:srgbClr val="000000"/>
                </a:solidFill>
                <a:sym typeface="Wingdings"/>
              </a:rPr>
              <a:t>vypočtené dle ÚV</a:t>
            </a:r>
            <a:r>
              <a:rPr lang="cs-CZ" altLang="cs-CZ" sz="2600" b="1" dirty="0" smtClean="0">
                <a:solidFill>
                  <a:srgbClr val="000000"/>
                </a:solidFill>
                <a:sym typeface="Wingdings"/>
              </a:rPr>
              <a:t>.</a:t>
            </a:r>
            <a:endParaRPr lang="cs-CZ" sz="2600" b="1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2423592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Další </a:t>
            </a:r>
            <a:r>
              <a:rPr lang="cs-CZ" sz="3200" dirty="0" smtClean="0">
                <a:latin typeface="Calibri" panose="020F0502020204030204" pitchFamily="34" charset="0"/>
              </a:rPr>
              <a:t>změny a zálohy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947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520332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Základní východiska a premisy pro ÚV2019 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ÚV 2017 rozdělovala 17 mld. Kč navíc, výběr pojistného ale reálně činil více jak 21 mld. Kč (změna metodiky v prosinci 2017).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Nárůst zůstatků k 31.12. na všech fondech ZP za posledních 5 let vzrostl z 12 mld. na více jak 30 </a:t>
            </a:r>
            <a:r>
              <a:rPr lang="cs-CZ" dirty="0" err="1" smtClean="0"/>
              <a:t>mld.Kč</a:t>
            </a:r>
            <a:r>
              <a:rPr lang="cs-CZ" dirty="0" smtClean="0"/>
              <a:t> (VZP z 0 na 15, SZP z 12 na 16), z toho na ZFZP je 13,6 mld. Kč.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u="sng" dirty="0" smtClean="0"/>
              <a:t>Výdaje dle ZPP: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2016 – 260 </a:t>
            </a:r>
            <a:r>
              <a:rPr lang="cs-CZ" sz="1600" b="1" i="1" dirty="0" err="1" smtClean="0"/>
              <a:t>mld.Kč</a:t>
            </a:r>
            <a:endParaRPr lang="cs-CZ" sz="1600" b="1" i="1" dirty="0"/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2017 – 281 mld. Kč (+21 </a:t>
            </a:r>
            <a:r>
              <a:rPr lang="cs-CZ" sz="1600" b="1" i="1" dirty="0" err="1" smtClean="0"/>
              <a:t>mld</a:t>
            </a:r>
            <a:r>
              <a:rPr lang="cs-CZ" sz="1600" b="1" i="1" dirty="0" smtClean="0"/>
              <a:t>)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2018 – 300 </a:t>
            </a:r>
            <a:r>
              <a:rPr lang="cs-CZ" sz="1600" b="1" i="1" dirty="0" err="1" smtClean="0"/>
              <a:t>mld.Kč</a:t>
            </a:r>
            <a:r>
              <a:rPr lang="cs-CZ" sz="1600" b="1" i="1" dirty="0" smtClean="0"/>
              <a:t> (+19 </a:t>
            </a:r>
            <a:r>
              <a:rPr lang="cs-CZ" sz="1600" b="1" i="1" dirty="0" err="1" smtClean="0"/>
              <a:t>mld</a:t>
            </a:r>
            <a:r>
              <a:rPr lang="cs-CZ" sz="1600" b="1" i="1" dirty="0" smtClean="0"/>
              <a:t>)	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2019 – 314,5 mld. Kč (+14 </a:t>
            </a:r>
            <a:r>
              <a:rPr lang="cs-CZ" sz="1600" b="1" i="1" dirty="0" err="1" smtClean="0"/>
              <a:t>mld</a:t>
            </a:r>
            <a:r>
              <a:rPr lang="cs-CZ" sz="1600" b="1" i="1" dirty="0" smtClean="0"/>
              <a:t> = 104,83%, vůči 2017 111,92%)</a:t>
            </a:r>
          </a:p>
          <a:p>
            <a:pPr marL="1543050" lvl="3" algn="just">
              <a:buFont typeface="Wingdings" panose="05000000000000000000" pitchFamily="2" charset="2"/>
              <a:buChar char="§"/>
            </a:pPr>
            <a:r>
              <a:rPr lang="cs-CZ" sz="1600" b="1" i="1" dirty="0" smtClean="0"/>
              <a:t>2020 – odhad 322,4 </a:t>
            </a:r>
            <a:r>
              <a:rPr lang="cs-CZ" sz="1600" b="1" i="1" dirty="0" err="1" smtClean="0"/>
              <a:t>mld.Kč</a:t>
            </a:r>
            <a:r>
              <a:rPr lang="cs-CZ" sz="1600" b="1" i="1" dirty="0" smtClean="0"/>
              <a:t> (+8mld)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Očekávání zaměstnanců jsou vysoká </a:t>
            </a:r>
            <a:r>
              <a:rPr lang="cs-CZ" dirty="0" smtClean="0"/>
              <a:t>– 3x 10%, realizováno 5%+2x 10% - i vzhledem k růstu dalších sektorů (školství, sociál) bude tlak na růst mezd i ve zdravotnictví! Predikce MF pro 2019 je za celou ČR +4,9%. Za rok 2018 to bylo 7,6%.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MZ (ministr) říká, že nechce zvyšovat platové tabulky a že chce přidat všem segmentům </a:t>
            </a:r>
            <a:r>
              <a:rPr lang="cs-CZ" b="1" dirty="0"/>
              <a:t>„stejně</a:t>
            </a:r>
            <a:r>
              <a:rPr lang="cs-CZ" b="1" dirty="0" smtClean="0"/>
              <a:t>“. Dále uvádí, že </a:t>
            </a:r>
            <a:r>
              <a:rPr lang="cs-CZ" b="1" dirty="0"/>
              <a:t>nechce </a:t>
            </a:r>
            <a:r>
              <a:rPr lang="cs-CZ" b="1" dirty="0" smtClean="0"/>
              <a:t>žádný segment </a:t>
            </a:r>
            <a:r>
              <a:rPr lang="cs-CZ" b="1" dirty="0"/>
              <a:t>preferovat a že by rád, aby navýšení v úhradách </a:t>
            </a:r>
            <a:r>
              <a:rPr lang="cs-CZ" b="1" dirty="0" smtClean="0"/>
              <a:t>jednotlivých poskytovatelů </a:t>
            </a:r>
            <a:r>
              <a:rPr lang="cs-CZ" b="1" dirty="0"/>
              <a:t>mělo část </a:t>
            </a:r>
            <a:r>
              <a:rPr lang="cs-CZ" b="1" dirty="0" smtClean="0"/>
              <a:t>paušální a </a:t>
            </a:r>
            <a:r>
              <a:rPr lang="cs-CZ" b="1" dirty="0"/>
              <a:t>část bonusovou </a:t>
            </a:r>
            <a:r>
              <a:rPr lang="cs-CZ" b="1" dirty="0" smtClean="0"/>
              <a:t>podmíněnou </a:t>
            </a:r>
            <a:r>
              <a:rPr lang="cs-CZ" b="1" dirty="0"/>
              <a:t>splněním mezi ZZ a ZP dohodnutých kritérií kvality. </a:t>
            </a:r>
            <a:endParaRPr lang="cs-CZ" b="1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O těchto kritériích kvality by měla být široká diskuze. </a:t>
            </a:r>
            <a:r>
              <a:rPr lang="cs-CZ" dirty="0" smtClean="0"/>
              <a:t>Měla by být reálné a proveditelná během roku. Lze uvažovat například o certifikátech SAK, ISO, zajištění nepřetržitého provozu (24/7/365), diplomy celoživotního vzdělávání, dodržování pozitivního listu ZP, existence funkčního systému pro objednávání pacientů bez poplatků,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9099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  <a:p>
            <a:pPr marL="0" indent="0" algn="ctr">
              <a:buNone/>
              <a:defRPr/>
            </a:pPr>
            <a:r>
              <a:rPr lang="cs-CZ" sz="3200" dirty="0"/>
              <a:t>Děkuji Vám za </a:t>
            </a:r>
            <a:r>
              <a:rPr lang="cs-CZ" sz="3200" dirty="0" smtClean="0"/>
              <a:t>pozornost.</a:t>
            </a:r>
          </a:p>
          <a:p>
            <a:pPr marL="0" indent="0" algn="ctr">
              <a:buNone/>
              <a:defRPr/>
            </a:pPr>
            <a:endParaRPr lang="cs-CZ" altLang="cs-CZ" sz="3200" dirty="0">
              <a:sym typeface="Wingdings"/>
            </a:endParaRPr>
          </a:p>
          <a:p>
            <a:pPr marL="0" indent="0" algn="ctr">
              <a:buNone/>
              <a:defRPr/>
            </a:pPr>
            <a:r>
              <a:rPr lang="cs-CZ" altLang="cs-CZ" sz="3200" dirty="0" smtClean="0">
                <a:sym typeface="Wingdings"/>
              </a:rPr>
              <a:t>Věřím, že tento návrh otvírá prostor k diskuzi mezi poskytovateli, plátci i MZ.</a:t>
            </a:r>
            <a:endParaRPr lang="cs-CZ" altLang="cs-CZ" sz="3200" dirty="0">
              <a:sym typeface="Wingdings"/>
            </a:endParaRPr>
          </a:p>
          <a:p>
            <a:pPr marL="0" indent="0">
              <a:buNone/>
              <a:defRPr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641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520332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Základní východiska a premisy pro ÚV2019 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Rok 2018 </a:t>
            </a:r>
            <a:r>
              <a:rPr lang="cs-CZ" dirty="0" smtClean="0"/>
              <a:t>– růst výdajů z veřejného zdravotního pojištění činil dle MZ 16 mld. Kč, dle ZP a jejich ZPP 18,4 mld. Kč.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Ambulance + 2,1 mld. (z toho 800 mil. </a:t>
            </a:r>
            <a:r>
              <a:rPr lang="cs-CZ" dirty="0" err="1" smtClean="0"/>
              <a:t>amalgánové</a:t>
            </a:r>
            <a:r>
              <a:rPr lang="cs-CZ" dirty="0" smtClean="0"/>
              <a:t> plomby)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Nemocnice + 9,2 mld. (z toho 1,2 mld. za směnnost)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Následná péče + 1,8 mld. (Z toho 450 mil. za směnnost)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 smtClean="0"/>
              <a:t>Centrové</a:t>
            </a:r>
            <a:r>
              <a:rPr lang="cs-CZ" dirty="0" smtClean="0"/>
              <a:t> léky + 1,1 mld.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Limit na doplatky na léky + 0,45 mld.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Léky a zdravotnické prostředky  + 0,83 mld.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Bonifikace za E-recept + 0,17 mld.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Ostatní (ZZS, doprava, očkování, …) + 0,35 mld. Kč</a:t>
            </a:r>
          </a:p>
          <a:p>
            <a:pPr marL="0" indent="0" algn="just">
              <a:buNone/>
            </a:pPr>
            <a:r>
              <a:rPr lang="cs-CZ" b="1" u="sng" dirty="0" smtClean="0"/>
              <a:t>Pro rok 2019 platí: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Zvýšení </a:t>
            </a:r>
            <a:r>
              <a:rPr lang="cs-CZ" dirty="0"/>
              <a:t>platby státu za pojištence z 920Kč na 969 Kč/os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Podle dat z ÚZIS DRG Restartu chybí v systému </a:t>
            </a:r>
            <a:r>
              <a:rPr lang="cs-CZ" dirty="0" smtClean="0"/>
              <a:t>akutní lůžkové péče min</a:t>
            </a:r>
            <a:r>
              <a:rPr lang="cs-CZ" dirty="0"/>
              <a:t>. 30 mld. Kč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Stále není vyřešena otázka bonusů</a:t>
            </a:r>
            <a:r>
              <a:rPr lang="cs-CZ" dirty="0" smtClean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Reálné průměry IZS v ČR: </a:t>
            </a:r>
            <a:r>
              <a:rPr lang="cs-CZ" dirty="0"/>
              <a:t>	VZP 38.000 Kč		SZP 28.000 Kč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786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520332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Návrhy AČMN pro ÚV 2019 (1):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9383701" cy="554461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Navrhujeme, aby nová ÚV obsahovala co nejméně systémových změn a nedocházelo k další segmentaci úhrady.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Navýšení úhrady by mělo zohlednit nejen rostoucí mzdové náklady, ale také několik let nezohledněnou inflaci</a:t>
            </a:r>
            <a:r>
              <a:rPr lang="cs-CZ" b="1" dirty="0" smtClean="0"/>
              <a:t>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Souhlasíme s názorem MZ, aby se nenavyšovaly platové tabulky, aby vedení nemocnic mohlo navýšení použít na zvýšení platů tam, kde potřebuje a kde komu chybí lidi. </a:t>
            </a:r>
            <a:r>
              <a:rPr lang="cs-CZ" dirty="0" smtClean="0"/>
              <a:t>Reálně lze počítat, že dojde k minimálně k růstu platů o 5-8% v průměru.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/>
              <a:t>Na růst dalších nákladů (mimo mezd) požadujeme navýšení o inflaci (dle MF 2% v r.2019</a:t>
            </a:r>
            <a:r>
              <a:rPr lang="cs-CZ" b="1" dirty="0" smtClean="0"/>
              <a:t>).</a:t>
            </a:r>
            <a:endParaRPr lang="cs-CZ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ANČR </a:t>
            </a:r>
            <a:r>
              <a:rPr lang="cs-CZ" dirty="0"/>
              <a:t>bude </a:t>
            </a:r>
            <a:r>
              <a:rPr lang="cs-CZ" dirty="0" smtClean="0"/>
              <a:t>navrhovat </a:t>
            </a:r>
            <a:r>
              <a:rPr lang="cs-CZ" dirty="0"/>
              <a:t>navýšení příplatku za směnnost z 2.000Kč na 4.000Kč</a:t>
            </a:r>
            <a:r>
              <a:rPr lang="cs-CZ" dirty="0" smtClean="0"/>
              <a:t>. AČMN se k tomu návrhu nepřipojí. Již dnes toto dělá problémy v sociálním smíru v nemocnicích. </a:t>
            </a:r>
            <a:r>
              <a:rPr lang="cs-CZ" b="1" dirty="0" smtClean="0"/>
              <a:t>Myslíme si, že vedení nemocnice po dohodě s odbory v rámci individuálních kolektivních vyjednávání umí směřovat peníze na platy a mzdy lépe, než pro všechny platící úhradová vyhláška!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Požadujeme, aby při přesunu péče </a:t>
            </a:r>
            <a:r>
              <a:rPr lang="cs-CZ" dirty="0" smtClean="0"/>
              <a:t>(při omezení či zrušení péče v jednom ZZ, do druhého ZZ) </a:t>
            </a:r>
            <a:r>
              <a:rPr lang="cs-CZ" b="1" dirty="0" smtClean="0"/>
              <a:t>bylo ÚV garantováno, že dojde i k přesunu finančních prostředků</a:t>
            </a:r>
            <a:r>
              <a:rPr lang="cs-CZ" dirty="0" smtClean="0"/>
              <a:t> ve prospěch ZZ, které převzalo péči, aby u něj nedošlo ke snížení IZS.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990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520332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Návrhy AČMN pro ÚV 2019 (2):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475117" y="980728"/>
            <a:ext cx="9972135" cy="554461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AČMN navrhuje, aby byla vydána ÚV 2019	 a došlo k přiblížení úhrad mezi ZP i ZZ.</a:t>
            </a:r>
            <a:r>
              <a:rPr lang="cs-CZ" b="1" dirty="0" smtClean="0">
                <a:sym typeface="Wingdings" panose="05000000000000000000" pitchFamily="2" charset="2"/>
              </a:rPr>
              <a:t> Stávající rozdíly nejsou opodstatněné a nereflektují skutečné náklady na péči.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>
                <a:sym typeface="Wingdings" panose="05000000000000000000" pitchFamily="2" charset="2"/>
              </a:rPr>
              <a:t>ZS min:	   	    2018				návrh AČMN 2019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		25.000 Kč		</a:t>
            </a: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30.000 Kč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b="1" dirty="0" smtClean="0">
                <a:sym typeface="Wingdings" panose="05000000000000000000" pitchFamily="2" charset="2"/>
              </a:rPr>
              <a:t>			32.500 Kč				33.500 Kč</a:t>
            </a:r>
          </a:p>
          <a:p>
            <a:pPr marL="0" indent="0">
              <a:buNone/>
            </a:pPr>
            <a:r>
              <a:rPr lang="cs-CZ" b="1" dirty="0" smtClean="0">
                <a:sym typeface="Wingdings" panose="05000000000000000000" pitchFamily="2" charset="2"/>
              </a:rPr>
              <a:t>				35.500 Kč				36.500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Požadujeme zohlednění „dvourychlostní medicíny“ v úhradách </a:t>
            </a:r>
            <a:r>
              <a:rPr lang="cs-CZ" dirty="0" smtClean="0"/>
              <a:t>– zdravotníci 8/5 a nonstop zdravotníci 24/7</a:t>
            </a:r>
            <a:r>
              <a:rPr lang="cs-CZ" dirty="0"/>
              <a:t>. Zvýhodnění pouze urgentních příjmů nestačí.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Navrhujeme navýšit hodnotu bodu </a:t>
            </a:r>
            <a:r>
              <a:rPr lang="cs-CZ" b="1" dirty="0"/>
              <a:t>u výkonu 09653 - VÝKON LÉKAŘSKÉ POHOTOVOSTNÍ </a:t>
            </a:r>
            <a:r>
              <a:rPr lang="cs-CZ" b="1" dirty="0" smtClean="0"/>
              <a:t>SLUŽBY z 200 na 500 bodů.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V Ambulantní části úhrady navrhujeme </a:t>
            </a:r>
            <a:r>
              <a:rPr lang="cs-CZ" dirty="0" smtClean="0"/>
              <a:t>zachovat </a:t>
            </a:r>
            <a:r>
              <a:rPr lang="cs-CZ" dirty="0"/>
              <a:t>zvýhodnění 0,05 Kč za nepřetržitý </a:t>
            </a:r>
            <a:r>
              <a:rPr lang="cs-CZ" dirty="0" smtClean="0"/>
              <a:t>provoz.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Odhadujeme růst nákladů na </a:t>
            </a:r>
            <a:r>
              <a:rPr lang="cs-CZ" b="1" dirty="0" err="1" smtClean="0"/>
              <a:t>centrové</a:t>
            </a:r>
            <a:r>
              <a:rPr lang="cs-CZ" b="1" dirty="0" smtClean="0"/>
              <a:t> léky na 1 až 1,25 mld. Kč.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Požadujme zohlednění mimořádně nákladných pacientů. </a:t>
            </a:r>
            <a:r>
              <a:rPr lang="cs-CZ" dirty="0" smtClean="0"/>
              <a:t>Navýšení úhrady přes Index změny produkce je nedostatečný a nereflektuje drahé pacienty, kdy tito jednotlivci, tvoří několik desítek % celkové produkce, zejména u malých ZZ a menších ZP.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637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8912" y="257087"/>
            <a:ext cx="8520332" cy="6343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</a:rPr>
              <a:t>Návrhy AČMN pro ÚV 2019 </a:t>
            </a:r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(3):</a:t>
            </a:r>
            <a:endParaRPr lang="cs-CZ" sz="3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AČMN navrhuje navýšení 2019 proti 2018 v segmentu lůžkové péče: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Akutní péče – platy růst 7%	....................................6,2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Následná péče – platy růst 7% 	……………………1,0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Inflace min.2% 				………………...……… 1,2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Kvalita (navýšení mimo platů a inflace) …………….. 0,6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Centra ………………………………………………..……  1,0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Celkem pro lůžkovou péči ……………………………. 10,0 mld. Kč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b="1" dirty="0" smtClean="0"/>
              <a:t>Domníváme se, že vzhledem k růstu ekonomiky, mezd a situaci na trhu práce, bude růst pojistného vyšší a k rozdělení pro rok 2019 bude více, než MZ proklamovaných 14 mld. Kč.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To </a:t>
            </a:r>
            <a:r>
              <a:rPr lang="cs-CZ" dirty="0"/>
              <a:t>vše za předpokladu, že řešení bonusů nezasáhne zásadně do cash-</a:t>
            </a:r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smtClean="0"/>
              <a:t>a hospodaření nemocnic.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dirty="0" smtClean="0"/>
              <a:t>Jako referenční rok navrhujeme 2018.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364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063552" y="124976"/>
            <a:ext cx="7848872" cy="7783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2019 </a:t>
            </a:r>
            <a:r>
              <a:rPr lang="cs-CZ" sz="3200" dirty="0">
                <a:solidFill>
                  <a:schemeClr val="tx1"/>
                </a:solidFill>
                <a:latin typeface="Calibri" panose="020F0502020204030204" pitchFamily="34" charset="0"/>
              </a:rPr>
              <a:t>– referenční období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2" y="980728"/>
            <a:ext cx="7920880" cy="55446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u="sng" dirty="0" smtClean="0"/>
              <a:t>referenční </a:t>
            </a:r>
            <a:r>
              <a:rPr lang="cs-CZ" altLang="cs-CZ" u="sng" dirty="0"/>
              <a:t>období</a:t>
            </a:r>
            <a:r>
              <a:rPr lang="cs-CZ" altLang="cs-CZ" dirty="0"/>
              <a:t> je </a:t>
            </a:r>
            <a:r>
              <a:rPr lang="cs-CZ" altLang="cs-CZ" dirty="0" smtClean="0"/>
              <a:t>obvykle </a:t>
            </a:r>
            <a:r>
              <a:rPr lang="cs-CZ" altLang="cs-CZ" dirty="0"/>
              <a:t>2 </a:t>
            </a:r>
            <a:r>
              <a:rPr lang="cs-CZ" altLang="cs-CZ" dirty="0" smtClean="0"/>
              <a:t>roky </a:t>
            </a:r>
            <a:r>
              <a:rPr lang="cs-CZ" altLang="cs-CZ" dirty="0">
                <a:sym typeface="Wingdings"/>
              </a:rPr>
              <a:t>„</a:t>
            </a:r>
            <a:r>
              <a:rPr lang="cs-CZ" altLang="cs-CZ" dirty="0" smtClean="0">
                <a:sym typeface="Wingdings"/>
              </a:rPr>
              <a:t>RRRR-2“ </a:t>
            </a:r>
            <a:r>
              <a:rPr lang="cs-CZ" altLang="cs-CZ" dirty="0" smtClean="0"/>
              <a:t>(2019 </a:t>
            </a:r>
            <a:r>
              <a:rPr lang="cs-CZ" altLang="cs-CZ" dirty="0">
                <a:sym typeface="Wingdings"/>
              </a:rPr>
              <a:t> </a:t>
            </a:r>
            <a:r>
              <a:rPr lang="cs-CZ" altLang="cs-CZ" dirty="0" smtClean="0">
                <a:sym typeface="Wingdings"/>
              </a:rPr>
              <a:t>2017) </a:t>
            </a:r>
            <a:r>
              <a:rPr lang="cs-CZ" altLang="cs-CZ" dirty="0">
                <a:sym typeface="Wingdings"/>
              </a:rPr>
              <a:t>s </a:t>
            </a:r>
            <a:r>
              <a:rPr lang="cs-CZ" altLang="cs-CZ" dirty="0" smtClean="0">
                <a:sym typeface="Wingdings"/>
              </a:rPr>
              <a:t>odůvodněním, že jsou známí vyúčtování referenčního roku a lépe se plánuje ZPP ZP. To už dávno neplatí – viz neuzavřený rok 2016 nyní. Změny ve struktuře péče jsou vyšší, % obrok také, což snižuje ochotu dát do ÚV vyšší %.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u="sng" dirty="0">
                <a:sym typeface="Wingdings"/>
              </a:rPr>
              <a:t>PSOD v následné</a:t>
            </a:r>
            <a:r>
              <a:rPr lang="cs-CZ" altLang="cs-CZ" dirty="0">
                <a:sym typeface="Wingdings"/>
              </a:rPr>
              <a:t> péči </a:t>
            </a:r>
            <a:r>
              <a:rPr lang="cs-CZ" altLang="cs-CZ" dirty="0" smtClean="0">
                <a:sym typeface="Wingdings"/>
              </a:rPr>
              <a:t>byl v posledních letech má </a:t>
            </a:r>
            <a:r>
              <a:rPr lang="cs-CZ" altLang="cs-CZ" dirty="0">
                <a:sym typeface="Wingdings"/>
              </a:rPr>
              <a:t>referenční období „RRRR-1“</a:t>
            </a:r>
            <a:r>
              <a:rPr lang="cs-CZ" altLang="cs-CZ" dirty="0"/>
              <a:t>(</a:t>
            </a:r>
            <a:r>
              <a:rPr lang="cs-CZ" altLang="cs-CZ" dirty="0" smtClean="0"/>
              <a:t>2019 </a:t>
            </a:r>
            <a:r>
              <a:rPr lang="cs-CZ" altLang="cs-CZ" dirty="0">
                <a:sym typeface="Wingdings"/>
              </a:rPr>
              <a:t> </a:t>
            </a:r>
            <a:r>
              <a:rPr lang="cs-CZ" altLang="cs-CZ" dirty="0" smtClean="0">
                <a:sym typeface="Wingdings"/>
              </a:rPr>
              <a:t>2018) 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b="1" i="1" dirty="0" smtClean="0">
                <a:sym typeface="Wingdings"/>
              </a:rPr>
              <a:t>Navrhujeme, aby referenční rok pro akutní i následnou péči byl rok 2018.</a:t>
            </a:r>
            <a:endParaRPr lang="cs-CZ" altLang="cs-CZ" b="1" i="1" dirty="0">
              <a:sym typeface="Wingdings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sz="1400" b="1" i="1" dirty="0" smtClean="0">
                <a:sym typeface="Wingdings"/>
              </a:rPr>
              <a:t>Pokud by bylo RO 2017, pak růst úhrady o 6,2% by znamenal 0% reálný růst proti 2018. U výše produkce to platí podobně, vyšší než 98% by znamenala vyšší požadovanou produkci než v roce 2018.</a:t>
            </a:r>
            <a:endParaRPr lang="cs-CZ" altLang="cs-CZ" sz="1400" b="1" i="1" dirty="0">
              <a:sym typeface="Wingdings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altLang="cs-CZ" u="sng" dirty="0">
                <a:sym typeface="Wingdings"/>
              </a:rPr>
              <a:t>kompenzace regulačních</a:t>
            </a:r>
            <a:r>
              <a:rPr lang="cs-CZ" altLang="cs-CZ" dirty="0">
                <a:sym typeface="Wingdings"/>
              </a:rPr>
              <a:t> poplatků </a:t>
            </a:r>
            <a:r>
              <a:rPr lang="cs-CZ" altLang="cs-CZ" dirty="0" smtClean="0">
                <a:sym typeface="Wingdings"/>
              </a:rPr>
              <a:t>má pevné referenční </a:t>
            </a:r>
            <a:r>
              <a:rPr lang="cs-CZ" altLang="cs-CZ" dirty="0">
                <a:sym typeface="Wingdings"/>
              </a:rPr>
              <a:t>období </a:t>
            </a:r>
            <a:r>
              <a:rPr lang="cs-CZ" altLang="cs-CZ" dirty="0" smtClean="0">
                <a:sym typeface="Wingdings"/>
              </a:rPr>
              <a:t>2014. Takže se budeme odkazovat 5 let </a:t>
            </a:r>
            <a:r>
              <a:rPr lang="cs-CZ" altLang="cs-CZ" dirty="0">
                <a:sym typeface="Wingdings"/>
              </a:rPr>
              <a:t>zpět? </a:t>
            </a:r>
            <a:r>
              <a:rPr lang="cs-CZ" altLang="cs-CZ" dirty="0" smtClean="0"/>
              <a:t>(2019 </a:t>
            </a:r>
            <a:r>
              <a:rPr lang="cs-CZ" altLang="cs-CZ" dirty="0">
                <a:sym typeface="Wingdings"/>
              </a:rPr>
              <a:t> 2014)</a:t>
            </a:r>
          </a:p>
          <a:p>
            <a:pPr marL="0" indent="0" algn="just">
              <a:buNone/>
              <a:defRPr/>
            </a:pPr>
            <a:r>
              <a:rPr lang="cs-CZ" altLang="cs-CZ" b="1" i="1" dirty="0" smtClean="0">
                <a:sym typeface="Wingdings"/>
              </a:rPr>
              <a:t>5-letá indexace je úplně mimo realitu. Navrhujeme</a:t>
            </a:r>
            <a:r>
              <a:rPr lang="cs-CZ" altLang="cs-CZ" b="1" i="1" dirty="0">
                <a:sym typeface="Wingdings"/>
              </a:rPr>
              <a:t>, aby referenční rok pro </a:t>
            </a:r>
            <a:r>
              <a:rPr lang="cs-CZ" altLang="cs-CZ" b="1" i="1" dirty="0" smtClean="0">
                <a:sym typeface="Wingdings"/>
              </a:rPr>
              <a:t>kompenzace regulačních poplatků byl také </a:t>
            </a:r>
            <a:r>
              <a:rPr lang="cs-CZ" altLang="cs-CZ" b="1" i="1" dirty="0">
                <a:sym typeface="Wingdings"/>
              </a:rPr>
              <a:t>rok 2018.</a:t>
            </a:r>
          </a:p>
          <a:p>
            <a:pPr marL="0" indent="0" algn="just">
              <a:buNone/>
              <a:defRPr/>
            </a:pPr>
            <a:endParaRPr lang="cs-CZ" altLang="cs-CZ" sz="1400" dirty="0">
              <a:sym typeface="Wingding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808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227410" y="1733909"/>
            <a:ext cx="8823028" cy="451161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/>
              <a:t>úhrada formou případového paušálu (DRG alfa)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individuálně </a:t>
            </a:r>
            <a:r>
              <a:rPr lang="cs-CZ" dirty="0"/>
              <a:t>smluvně sjednaná složka úhrady </a:t>
            </a:r>
            <a:r>
              <a:rPr lang="cs-CZ" sz="1600" i="1" dirty="0" smtClean="0">
                <a:solidFill>
                  <a:schemeClr val="tx1"/>
                </a:solidFill>
              </a:rPr>
              <a:t>(není nutno sjednat, dát do vyhlášky pouze možnost individuální dohody, ale jinak aby vše bylo součástí případového paušálu)</a:t>
            </a:r>
            <a:endParaRPr lang="cs-CZ" sz="1600" i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/>
              <a:t>léčiva se symbolem „S“ (</a:t>
            </a:r>
            <a:r>
              <a:rPr lang="cs-CZ" dirty="0" err="1"/>
              <a:t>centrová</a:t>
            </a:r>
            <a:r>
              <a:rPr lang="cs-CZ" dirty="0"/>
              <a:t> léčiva)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úhrada </a:t>
            </a:r>
            <a:r>
              <a:rPr lang="cs-CZ" dirty="0"/>
              <a:t>vyčleněná z úhrady formou případového paušálu (POR/NOV/HIV)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/>
              <a:t>ambulantní složka úhrady </a:t>
            </a:r>
            <a:r>
              <a:rPr lang="cs-CZ" dirty="0" smtClean="0"/>
              <a:t>(ideálně dohromady, nerozdělovat </a:t>
            </a:r>
            <a:r>
              <a:rPr lang="cs-CZ" dirty="0"/>
              <a:t>na odbornosti komplementu a ostatní specializované odbornosti</a:t>
            </a:r>
            <a:r>
              <a:rPr lang="cs-CZ" dirty="0" smtClean="0"/>
              <a:t>)</a:t>
            </a:r>
          </a:p>
          <a:p>
            <a:pPr marL="0" lvl="0" indent="0" algn="just">
              <a:buClr>
                <a:srgbClr val="A53010"/>
              </a:buClr>
              <a:buNone/>
              <a:defRPr/>
            </a:pPr>
            <a:r>
              <a:rPr lang="cs-CZ" altLang="cs-CZ" b="1" i="1" dirty="0" smtClean="0">
                <a:solidFill>
                  <a:prstClr val="black">
                    <a:lumMod val="75000"/>
                    <a:lumOff val="25000"/>
                  </a:prstClr>
                </a:solidFill>
                <a:sym typeface="Wingdings"/>
              </a:rPr>
              <a:t>Rozdrobení a segmentace úhrad nedává smysl, navrhujeme de facto zrušení ISU i zrušení rozdělení ambulantní úhrady mezi komplement a ostatní ambulance. To působí problémy hlavně u malých ZP a menších nemocnic.</a:t>
            </a:r>
            <a:endParaRPr lang="cs-CZ" altLang="cs-CZ" b="1" i="1" dirty="0">
              <a:solidFill>
                <a:prstClr val="black">
                  <a:lumMod val="75000"/>
                  <a:lumOff val="25000"/>
                </a:prstClr>
              </a:solidFill>
              <a:sym typeface="Wingdings"/>
            </a:endParaRPr>
          </a:p>
          <a:p>
            <a:pPr marL="0" indent="0" algn="just"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2227410" y="210230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– složky úhrady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81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95600" y="159482"/>
            <a:ext cx="7848872" cy="778396"/>
          </a:xfrm>
        </p:spPr>
        <p:txBody>
          <a:bodyPr/>
          <a:lstStyle/>
          <a:p>
            <a:r>
              <a:rPr lang="cs-CZ" sz="3200" dirty="0">
                <a:solidFill>
                  <a:srgbClr val="FF0000"/>
                </a:solidFill>
                <a:latin typeface="Calibri" panose="020F0502020204030204" pitchFamily="34" charset="0"/>
              </a:rPr>
              <a:t>ÚV 2018 – návrh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063551" y="980728"/>
            <a:ext cx="9047271" cy="5328593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dirty="0" err="1" smtClean="0"/>
              <a:t>Centrová</a:t>
            </a:r>
            <a:r>
              <a:rPr lang="cs-CZ" dirty="0" smtClean="0"/>
              <a:t> léčiva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/>
              <a:t>referenční období rok </a:t>
            </a:r>
            <a:r>
              <a:rPr lang="cs-CZ" dirty="0" smtClean="0"/>
              <a:t>2018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Očekáváme nárůst objemu ve výši cca 1 mld. Kč</a:t>
            </a:r>
            <a:endParaRPr lang="cs-CZ" dirty="0"/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b="1" dirty="0" smtClean="0"/>
              <a:t>Maximální </a:t>
            </a:r>
            <a:r>
              <a:rPr lang="cs-CZ" b="1" dirty="0"/>
              <a:t>úhrada </a:t>
            </a:r>
            <a:r>
              <a:rPr lang="cs-CZ" b="1" dirty="0" smtClean="0"/>
              <a:t>má být </a:t>
            </a:r>
            <a:r>
              <a:rPr lang="cs-CZ" b="1" dirty="0"/>
              <a:t>stanovena pro všechny skupiny onemocnění </a:t>
            </a:r>
            <a:r>
              <a:rPr lang="cs-CZ" b="1" dirty="0" smtClean="0"/>
              <a:t>dohromady, vyjma skupin, které byly i v r.2018 vyčleněny a hrazeny výkonově (HIV/AIDS, </a:t>
            </a:r>
            <a:r>
              <a:rPr lang="cs-CZ" b="1" dirty="0" err="1" smtClean="0"/>
              <a:t>Synagis</a:t>
            </a:r>
            <a:r>
              <a:rPr lang="cs-CZ" b="1" dirty="0" smtClean="0"/>
              <a:t>)</a:t>
            </a:r>
            <a:endParaRPr lang="cs-CZ" b="1" dirty="0"/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Úhrada </a:t>
            </a:r>
            <a:r>
              <a:rPr lang="cs-CZ" dirty="0"/>
              <a:t>nad stanovený limit bude provedena po předchozí dohodě mezi ZP a </a:t>
            </a:r>
            <a:r>
              <a:rPr lang="cs-CZ" dirty="0" smtClean="0"/>
              <a:t>poskytovatelem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smtClean="0"/>
              <a:t>Nutno zohlednit nové diagnostické skupiny (molekuly), které nebyly nasmlouvány v referenčním období. Úhrada výkonově či povinnost dohodnout budget mezi ZZ a ZP.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10266063" y="6309321"/>
            <a:ext cx="381000" cy="365125"/>
          </a:xfrm>
        </p:spPr>
        <p:txBody>
          <a:bodyPr/>
          <a:lstStyle/>
          <a:p>
            <a:fld id="{53948C8A-144B-403E-9BAF-E3FFE7530319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8" name="Nadpis 5"/>
          <p:cNvSpPr txBox="1">
            <a:spLocks/>
          </p:cNvSpPr>
          <p:nvPr/>
        </p:nvSpPr>
        <p:spPr>
          <a:xfrm>
            <a:off x="2063552" y="159482"/>
            <a:ext cx="7848872" cy="7783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>
                <a:latin typeface="Calibri" panose="020F0502020204030204" pitchFamily="34" charset="0"/>
              </a:rPr>
              <a:t>ÚV </a:t>
            </a:r>
            <a:r>
              <a:rPr lang="cs-CZ" sz="3200" dirty="0" smtClean="0">
                <a:latin typeface="Calibri" panose="020F0502020204030204" pitchFamily="34" charset="0"/>
              </a:rPr>
              <a:t>2019 </a:t>
            </a:r>
            <a:r>
              <a:rPr lang="cs-CZ" sz="3200" dirty="0">
                <a:latin typeface="Calibri" panose="020F0502020204030204" pitchFamily="34" charset="0"/>
              </a:rPr>
              <a:t>– </a:t>
            </a:r>
            <a:r>
              <a:rPr lang="cs-CZ" sz="3200" dirty="0" smtClean="0">
                <a:latin typeface="Calibri" panose="020F0502020204030204" pitchFamily="34" charset="0"/>
              </a:rPr>
              <a:t>CENTRA</a:t>
            </a:r>
            <a:endParaRPr lang="cs-CZ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587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20097</TotalTime>
  <Words>1491</Words>
  <Application>Microsoft Office PowerPoint</Application>
  <PresentationFormat>Vlastní</PresentationFormat>
  <Paragraphs>161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Stébla</vt:lpstr>
      <vt:lpstr>Východiska pro úhradovou vyhlášku pro rok 2019  z pohledu AČMN</vt:lpstr>
      <vt:lpstr>Základní východiska a premisy pro ÚV2019 </vt:lpstr>
      <vt:lpstr>Základní východiska a premisy pro ÚV2019 </vt:lpstr>
      <vt:lpstr>Návrhy AČMN pro ÚV 2019 (1):</vt:lpstr>
      <vt:lpstr>Návrhy AČMN pro ÚV 2019 (2):</vt:lpstr>
      <vt:lpstr>Návrhy AČMN pro ÚV 2019 (3):</vt:lpstr>
      <vt:lpstr>ÚV 2019 – referenční období</vt:lpstr>
      <vt:lpstr>Snímek 8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ÚV 2018 – návrh</vt:lpstr>
      <vt:lpstr>Snímek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Úhradová vyhláška 2018 353/2017 Sb. Rámcové smlouvy Bonusy a „nebonusy“</dc:title>
  <dc:creator>Čarvaš Michal Ing.</dc:creator>
  <cp:lastModifiedBy>Martina</cp:lastModifiedBy>
  <cp:revision>75</cp:revision>
  <cp:lastPrinted>2018-03-16T06:40:45Z</cp:lastPrinted>
  <dcterms:created xsi:type="dcterms:W3CDTF">2017-11-16T12:10:38Z</dcterms:created>
  <dcterms:modified xsi:type="dcterms:W3CDTF">2018-03-27T09:57:29Z</dcterms:modified>
</cp:coreProperties>
</file>