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1"/>
  </p:handoutMasterIdLst>
  <p:sldIdLst>
    <p:sldId id="256" r:id="rId2"/>
    <p:sldId id="259" r:id="rId3"/>
    <p:sldId id="294" r:id="rId4"/>
    <p:sldId id="300" r:id="rId5"/>
    <p:sldId id="299" r:id="rId6"/>
    <p:sldId id="295" r:id="rId7"/>
    <p:sldId id="296" r:id="rId8"/>
    <p:sldId id="301" r:id="rId9"/>
    <p:sldId id="283" r:id="rId1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8" autoAdjust="0"/>
    <p:restoredTop sz="94660"/>
  </p:normalViewPr>
  <p:slideViewPr>
    <p:cSldViewPr snapToGrid="0">
      <p:cViewPr varScale="1">
        <p:scale>
          <a:sx n="89" d="100"/>
          <a:sy n="89" d="100"/>
        </p:scale>
        <p:origin x="374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CCAE0-CD0E-49F9-9037-6C67CE3048B2}" type="datetimeFigureOut">
              <a:rPr lang="cs-CZ" smtClean="0"/>
              <a:t>04.04.2019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E3F4E-924F-45BE-A7B5-BD541F6E55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072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10141" y="181156"/>
            <a:ext cx="9680575" cy="4149304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0000"/>
                </a:solidFill>
              </a:rPr>
              <a:t>Východiska pro úhradovou vyhlášku pro rok 2020</a:t>
            </a:r>
            <a:br>
              <a:rPr lang="cs-CZ" b="1" dirty="0" smtClean="0">
                <a:solidFill>
                  <a:srgbClr val="000000"/>
                </a:solidFill>
              </a:rPr>
            </a:br>
            <a:r>
              <a:rPr lang="cs-CZ" b="1" dirty="0" smtClean="0">
                <a:solidFill>
                  <a:srgbClr val="000000"/>
                </a:solidFill>
              </a:rPr>
              <a:t/>
            </a:r>
            <a:br>
              <a:rPr lang="cs-CZ" b="1" dirty="0" smtClean="0">
                <a:solidFill>
                  <a:srgbClr val="000000"/>
                </a:solidFill>
              </a:rPr>
            </a:br>
            <a:r>
              <a:rPr lang="cs-CZ" b="1" dirty="0" smtClean="0">
                <a:solidFill>
                  <a:srgbClr val="000000"/>
                </a:solidFill>
              </a:rPr>
              <a:t>z pohledu </a:t>
            </a:r>
            <a:r>
              <a:rPr lang="cs-CZ" b="1" dirty="0" smtClean="0">
                <a:solidFill>
                  <a:srgbClr val="000000"/>
                </a:solidFill>
              </a:rPr>
              <a:t>AČMN, SSN </a:t>
            </a:r>
            <a:r>
              <a:rPr lang="cs-CZ" b="1" smtClean="0">
                <a:solidFill>
                  <a:srgbClr val="000000"/>
                </a:solidFill>
              </a:rPr>
              <a:t>a AKN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cs-CZ" dirty="0" smtClean="0"/>
              <a:t>Ing. Michal Čarvaš, MBA</a:t>
            </a:r>
          </a:p>
          <a:p>
            <a:pPr algn="r"/>
            <a:r>
              <a:rPr lang="cs-CZ" dirty="0" smtClean="0"/>
              <a:t>Místopředseda AČMN</a:t>
            </a:r>
          </a:p>
          <a:p>
            <a:pPr algn="r"/>
            <a:r>
              <a:rPr lang="cs-CZ" dirty="0" smtClean="0"/>
              <a:t>4.4.2019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7622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068912" y="257087"/>
            <a:ext cx="8964848" cy="63438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Základní východiska a premisy pro ÚV2020 (1): </a:t>
            </a:r>
            <a:endParaRPr lang="cs-CZ" sz="3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2068911" y="980728"/>
            <a:ext cx="8964849" cy="5544616"/>
          </a:xfrm>
        </p:spPr>
        <p:txBody>
          <a:bodyPr>
            <a:norm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Nárůst zůstatků k 28.2.2019 na všech fondech ZP je téměř 50 mld. Kč.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u="sng" dirty="0" smtClean="0"/>
              <a:t>Výdaje dle ZPP:</a:t>
            </a:r>
          </a:p>
          <a:p>
            <a:pPr marL="1543050" lvl="3" algn="just">
              <a:buFont typeface="Wingdings" panose="05000000000000000000" pitchFamily="2" charset="2"/>
              <a:buChar char="§"/>
            </a:pPr>
            <a:r>
              <a:rPr lang="cs-CZ" sz="1600" b="1" i="1" dirty="0" smtClean="0"/>
              <a:t>2016 – 260 mld. Kč</a:t>
            </a:r>
            <a:endParaRPr lang="cs-CZ" sz="1600" b="1" i="1" dirty="0"/>
          </a:p>
          <a:p>
            <a:pPr marL="1543050" lvl="3" algn="just">
              <a:buFont typeface="Wingdings" panose="05000000000000000000" pitchFamily="2" charset="2"/>
              <a:buChar char="§"/>
            </a:pPr>
            <a:r>
              <a:rPr lang="cs-CZ" sz="1600" b="1" i="1" dirty="0" smtClean="0"/>
              <a:t>2017 – 281 mld. Kč (+21 mld.)</a:t>
            </a:r>
          </a:p>
          <a:p>
            <a:pPr marL="1543050" lvl="3" algn="just">
              <a:buFont typeface="Wingdings" panose="05000000000000000000" pitchFamily="2" charset="2"/>
              <a:buChar char="§"/>
            </a:pPr>
            <a:r>
              <a:rPr lang="cs-CZ" sz="1600" b="1" i="1" dirty="0" smtClean="0"/>
              <a:t>2018 – 304 mld. Kč (+23 mld.)	</a:t>
            </a:r>
          </a:p>
          <a:p>
            <a:pPr marL="1543050" lvl="3" algn="just">
              <a:buFont typeface="Wingdings" panose="05000000000000000000" pitchFamily="2" charset="2"/>
              <a:buChar char="§"/>
            </a:pPr>
            <a:r>
              <a:rPr lang="cs-CZ" sz="1600" b="1" i="1" dirty="0" smtClean="0"/>
              <a:t>2019 – 326 mld. Kč (+22 mld.)</a:t>
            </a:r>
          </a:p>
          <a:p>
            <a:pPr marL="1543050" lvl="3" algn="just">
              <a:buFont typeface="Wingdings" panose="05000000000000000000" pitchFamily="2" charset="2"/>
              <a:buChar char="§"/>
            </a:pPr>
            <a:r>
              <a:rPr lang="cs-CZ" sz="1600" b="1" i="1" dirty="0" smtClean="0"/>
              <a:t>2020 – odhad 345,8 </a:t>
            </a:r>
            <a:r>
              <a:rPr lang="cs-CZ" sz="1600" b="1" i="1" dirty="0" err="1" smtClean="0"/>
              <a:t>mld.Kč</a:t>
            </a:r>
            <a:r>
              <a:rPr lang="cs-CZ" sz="1600" b="1" i="1" dirty="0" smtClean="0"/>
              <a:t> (+19,5 mld., ročně 6%,ob 2 roky 13,5%) </a:t>
            </a:r>
            <a:r>
              <a:rPr lang="cs-CZ" sz="1600" i="1" dirty="0" smtClean="0"/>
              <a:t>– zahrnuje i schválený růst o 3 mld. za státní pojištěnce.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 smtClean="0"/>
              <a:t>Očekávání zaměstnanců jsou vysoká </a:t>
            </a:r>
            <a:r>
              <a:rPr lang="cs-CZ" dirty="0" smtClean="0"/>
              <a:t>– s ohledem na nedostatečnou nabídku na trhu práce bude tlak na růst platů a mezd i ve zdravotnictví i pro rok 2020, a to </a:t>
            </a:r>
            <a:r>
              <a:rPr lang="cs-CZ" dirty="0"/>
              <a:t>nejen ze strany odborů</a:t>
            </a:r>
            <a:r>
              <a:rPr lang="cs-CZ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 smtClean="0"/>
              <a:t>MPSV / MZ / vláda – zatím nerozhodla, zda se budou zvyšovat platové tabulky. To je klíčová informace pro jednání o navýšení úhrad pro náš segment.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 smtClean="0"/>
              <a:t>MZ i ZP – chtějí nabízet bonifikaci za kvalitu. </a:t>
            </a:r>
            <a:r>
              <a:rPr lang="cs-CZ" dirty="0" smtClean="0"/>
              <a:t>O kritériích kvality je možno jednat.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266063" y="6309321"/>
            <a:ext cx="381000" cy="365125"/>
          </a:xfrm>
        </p:spPr>
        <p:txBody>
          <a:bodyPr/>
          <a:lstStyle/>
          <a:p>
            <a:fld id="{53948C8A-144B-403E-9BAF-E3FFE753031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099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068911" y="257087"/>
            <a:ext cx="9382859" cy="63438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Základní východiska a premisy pro ÚV2020 (2):</a:t>
            </a:r>
            <a:endParaRPr lang="cs-CZ" sz="3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2063551" y="980728"/>
            <a:ext cx="9388219" cy="5693718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Projekt CZ-DRG není připraven k implementaci do ÚV 2020.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Není zájem dělat zásadní změny v systému úhrad na 1 rok.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Dohoda pro rok 2019 byla porušena v několika bodech: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Přes slib o nenavyšování platových tabulek došlo k růstu platových tabulek pro nemocnice! To nebylo součástí dohody – nutnost to kompenzovat !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Následná péče </a:t>
            </a:r>
            <a:r>
              <a:rPr lang="cs-CZ" dirty="0" smtClean="0"/>
              <a:t>-  ÚV jiná než text v dohodě, odmítáme regulaci 107%.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Memorandum k HDS – ZP si stanovují další podmínky nad rámec dohody (90% pacientů, </a:t>
            </a:r>
            <a:r>
              <a:rPr lang="cs-CZ" dirty="0" smtClean="0"/>
              <a:t>…)</a:t>
            </a:r>
          </a:p>
          <a:p>
            <a:pPr marL="457200" lvl="1" indent="0">
              <a:buNone/>
            </a:pPr>
            <a:endParaRPr lang="cs-CZ" sz="900" b="1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Rostou náklady na provoz (energie, inflace, ceny SZM) i osobní náklady. Zvýšení pro rok 2019 nepokrylo tyto náklady.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Zůstává velký </a:t>
            </a:r>
            <a:r>
              <a:rPr lang="cs-CZ" b="1" dirty="0"/>
              <a:t>rozdíl </a:t>
            </a:r>
            <a:r>
              <a:rPr lang="cs-CZ" b="1" dirty="0" smtClean="0"/>
              <a:t>průměrné </a:t>
            </a:r>
            <a:r>
              <a:rPr lang="cs-CZ" b="1" dirty="0"/>
              <a:t>IZS v </a:t>
            </a:r>
            <a:r>
              <a:rPr lang="cs-CZ" b="1" dirty="0" smtClean="0"/>
              <a:t>ČR mezi poskytovateli i mezi pojišťovnami : 	</a:t>
            </a:r>
            <a:r>
              <a:rPr lang="cs-CZ" b="1" dirty="0"/>
              <a:t>	VZP 38.000 Kč	</a:t>
            </a:r>
            <a:r>
              <a:rPr lang="cs-CZ" b="1" dirty="0" smtClean="0"/>
              <a:t>x</a:t>
            </a:r>
            <a:r>
              <a:rPr lang="cs-CZ" b="1" dirty="0"/>
              <a:t>	SZP 28.000 </a:t>
            </a:r>
            <a:r>
              <a:rPr lang="cs-CZ" b="1" dirty="0" smtClean="0"/>
              <a:t>Kč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Bonifikace za nepřetržitou péči (0,05 Kč/bod) není všem hrazena díky uplatnění regulace na maximální úhradu za ambulance.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Náklady v následné péči jsou výrazně vyšší než úhrady za OD. Je třeba tento segment stabilizovat. Podíl osobních nákladů (70-80%) zde výrazně převyšuje akutní péči, ačkoli růst úhrad je podobný.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Požadujeme přibližování se ke slíbeným 9% HDP místo necelých 7 % nyní!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266063" y="6309321"/>
            <a:ext cx="381000" cy="365125"/>
          </a:xfrm>
        </p:spPr>
        <p:txBody>
          <a:bodyPr/>
          <a:lstStyle/>
          <a:p>
            <a:fld id="{53948C8A-144B-403E-9BAF-E3FFE753031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68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897811" y="257087"/>
            <a:ext cx="9325155" cy="63438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Hrozby pro nemocnice pro rok 2020:</a:t>
            </a:r>
            <a:endParaRPr lang="cs-CZ" sz="3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897811" y="980728"/>
            <a:ext cx="9325155" cy="5544616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Růst platových tabulek rozhodnutím MPSV a vlády po skončení DŘ k ÚV 2020.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Kolektivní smlouva vyššího typu – tlak ze strany odborů na MPSV.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>
                <a:sym typeface="Wingdings" panose="05000000000000000000" pitchFamily="2" charset="2"/>
              </a:rPr>
              <a:t>E-recepty a příprava zákonné normy umožňující nové e-</a:t>
            </a:r>
            <a:r>
              <a:rPr lang="cs-CZ" b="1" dirty="0" err="1" smtClean="0">
                <a:sym typeface="Wingdings" panose="05000000000000000000" pitchFamily="2" charset="2"/>
              </a:rPr>
              <a:t>shopy</a:t>
            </a:r>
            <a:r>
              <a:rPr lang="cs-CZ" b="1" dirty="0" smtClean="0">
                <a:sym typeface="Wingdings" panose="05000000000000000000" pitchFamily="2" charset="2"/>
              </a:rPr>
              <a:t> pro elektronické recepty – poslanecký návrh </a:t>
            </a:r>
            <a:r>
              <a:rPr lang="cs-CZ" b="1" dirty="0" err="1" smtClean="0">
                <a:sym typeface="Wingdings" panose="05000000000000000000" pitchFamily="2" charset="2"/>
              </a:rPr>
              <a:t>P.Nachera</a:t>
            </a:r>
            <a:r>
              <a:rPr lang="cs-CZ" b="1" dirty="0" smtClean="0">
                <a:sym typeface="Wingdings" panose="05000000000000000000" pitchFamily="2" charset="2"/>
              </a:rPr>
              <a:t> (ANO) umožní, aby léky dodával kurýr místo toho, aby je vydal kvalifikovaný farmaceut. Riziko záměny za padělek, riziko zhoršení kvality, odbornosti v péči i snížení tržeb nemocničních lékáren.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>
                <a:sym typeface="Wingdings" panose="05000000000000000000" pitchFamily="2" charset="2"/>
              </a:rPr>
              <a:t>Uzavírání rámcových či typových smluv na dalších 5 let – SZP jen prolongoval o rok a není zřejmý další postup. Není jasný ani postup MZ, zda vydá novou vyhlášku či nikoli.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266063" y="6309321"/>
            <a:ext cx="381000" cy="365125"/>
          </a:xfrm>
        </p:spPr>
        <p:txBody>
          <a:bodyPr/>
          <a:lstStyle/>
          <a:p>
            <a:fld id="{53948C8A-144B-403E-9BAF-E3FFE753031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692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063550" y="197246"/>
            <a:ext cx="9383701" cy="63438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Návrhy AČMN pro ÚV 2020 (1):</a:t>
            </a:r>
            <a:endParaRPr lang="cs-CZ" sz="3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2063551" y="980728"/>
            <a:ext cx="9383700" cy="5544616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Navrhujeme, aby nová ÚV obsahovala co nejméně systémových změn a nedocházelo k další segmentaci úhrady.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/>
              <a:t>Navýšení úhrady by mělo zohlednit nejen rostoucí mzdové náklady, ale také několik let nezohledněnou </a:t>
            </a:r>
            <a:r>
              <a:rPr lang="cs-CZ" b="1" dirty="0" smtClean="0"/>
              <a:t>inflaci a růst provozních nákladů!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Žádáme, aby se pro rok 2020 nenavyšovaly platové tabulky, aby vedení nemocnic mohlo navýšení použít na zvýšení platů tam, kde potřebuje a kde komu chybí lidi a rostou ostatní náklady. </a:t>
            </a:r>
            <a:r>
              <a:rPr lang="cs-CZ" dirty="0" smtClean="0"/>
              <a:t>Reálně lze počítat, že dojde k minimálně k růstu osobních nákladů o 5% v průměru.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/>
              <a:t>Na růst dalších nákladů </a:t>
            </a:r>
            <a:r>
              <a:rPr lang="cs-CZ" b="1" dirty="0" smtClean="0"/>
              <a:t>roku 2019, které nejsou v základně roku 2018, požadujeme </a:t>
            </a:r>
            <a:r>
              <a:rPr lang="cs-CZ" b="1" dirty="0"/>
              <a:t>navýšení </a:t>
            </a:r>
            <a:r>
              <a:rPr lang="cs-CZ" b="1" dirty="0" smtClean="0"/>
              <a:t>úhrady roku 2020 o min.3%.</a:t>
            </a:r>
            <a:endParaRPr lang="cs-CZ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Příplatek za směnnost indexovat i pro úhrady 2020, ale dále nenavyšovat. Myslíme si, že vedení nemocnice po dohodě s odbory v rámci individuálních kolektivních vyjednávání umí směřovat peníze na platy a mzdy lépe, než striktně určující úhradová vyhláška.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Navrhujeme, aby při přesunu péče či jednorázovém snížení objemu péče </a:t>
            </a:r>
            <a:r>
              <a:rPr lang="cs-CZ" dirty="0" smtClean="0"/>
              <a:t>(při omezení či dočasnému zrušení péče v jednom ZZ, krátkodobý přesun do druhého ZZ) </a:t>
            </a:r>
            <a:r>
              <a:rPr lang="cs-CZ" b="1" dirty="0" smtClean="0"/>
              <a:t>bylo ÚV garantováno, že dojde i k přesunu finančních prostředků v rámci aktuálního období. Pokud je snížení jen krátkodobé, mělo by mít ZZ možnost příští rok navýšit produkci na původní objem a ZP mu garantovat i původní výši úhrady (tzv. “šance na reparát“)</a:t>
            </a:r>
            <a:r>
              <a:rPr lang="cs-CZ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Odpuštění regulace za léky a vyžádanou péči i pro nemocnice (do limitu vs. PL</a:t>
            </a:r>
            <a:r>
              <a:rPr lang="cs-CZ" dirty="0"/>
              <a:t>). </a:t>
            </a: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JPL – nalézt řešení formou % z úhrady za DRG. (navrhujeme 0,9-0,8*cena DRG). 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266063" y="6309321"/>
            <a:ext cx="381000" cy="365125"/>
          </a:xfrm>
        </p:spPr>
        <p:txBody>
          <a:bodyPr/>
          <a:lstStyle/>
          <a:p>
            <a:fld id="{53948C8A-144B-403E-9BAF-E3FFE7530319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903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682151" y="257087"/>
            <a:ext cx="10110158" cy="63438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Návrhy AČMN pro ÚV 2020 (2):</a:t>
            </a:r>
            <a:endParaRPr lang="cs-CZ" sz="3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992039" y="980728"/>
            <a:ext cx="10800270" cy="4591936"/>
          </a:xfrm>
        </p:spPr>
        <p:txBody>
          <a:bodyPr>
            <a:normAutofit fontScale="85000" lnSpcReduction="20000"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AČMN navrhuje, aby byla v ÚV pro rok 2020 došlo k přiblížení úhrad mezi ZP i ZZ.</a:t>
            </a:r>
            <a:r>
              <a:rPr lang="cs-CZ" b="1" dirty="0" smtClean="0">
                <a:sym typeface="Wingdings" panose="05000000000000000000" pitchFamily="2" charset="2"/>
              </a:rPr>
              <a:t> Stávající rozdíly nejsou opodstatněné a nereflektují skutečné náklady na péči. Sazby ZS pro akutní péči i přílohu č.13 navrhujeme následující: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>
                <a:sym typeface="Wingdings" panose="05000000000000000000" pitchFamily="2" charset="2"/>
              </a:rPr>
              <a:t>ZS min:	   	    2018			2019		návrh AČMN 2020</a:t>
            </a:r>
          </a:p>
          <a:p>
            <a:pPr marL="0" indent="0">
              <a:buNone/>
            </a:pPr>
            <a:r>
              <a:rPr lang="cs-CZ" b="1" dirty="0">
                <a:sym typeface="Wingdings" panose="05000000000000000000" pitchFamily="2" charset="2"/>
              </a:rPr>
              <a:t>	</a:t>
            </a:r>
            <a:r>
              <a:rPr lang="cs-CZ" b="1" dirty="0" smtClean="0">
                <a:sym typeface="Wingdings" panose="05000000000000000000" pitchFamily="2" charset="2"/>
              </a:rPr>
              <a:t>			25.000 Kč		27.000 Kč</a:t>
            </a:r>
            <a:r>
              <a:rPr lang="cs-CZ" b="1" dirty="0">
                <a:sym typeface="Wingdings" panose="05000000000000000000" pitchFamily="2" charset="2"/>
              </a:rPr>
              <a:t>	</a:t>
            </a:r>
            <a:r>
              <a:rPr lang="cs-CZ" b="1" dirty="0" smtClean="0">
                <a:sym typeface="Wingdings" panose="05000000000000000000" pitchFamily="2" charset="2"/>
              </a:rPr>
              <a:t>		30.000 Kč</a:t>
            </a:r>
          </a:p>
          <a:p>
            <a:pPr marL="0" indent="0">
              <a:buNone/>
            </a:pPr>
            <a:r>
              <a:rPr lang="cs-CZ" b="1" dirty="0">
                <a:sym typeface="Wingdings" panose="05000000000000000000" pitchFamily="2" charset="2"/>
              </a:rPr>
              <a:t>	</a:t>
            </a:r>
            <a:r>
              <a:rPr lang="cs-CZ" b="1" dirty="0" smtClean="0">
                <a:sym typeface="Wingdings" panose="05000000000000000000" pitchFamily="2" charset="2"/>
              </a:rPr>
              <a:t>			32.500 Kč		32.500 </a:t>
            </a:r>
            <a:r>
              <a:rPr lang="cs-CZ" b="1" dirty="0">
                <a:sym typeface="Wingdings" panose="05000000000000000000" pitchFamily="2" charset="2"/>
              </a:rPr>
              <a:t>Kč </a:t>
            </a:r>
            <a:r>
              <a:rPr lang="cs-CZ" b="1" dirty="0" smtClean="0">
                <a:sym typeface="Wingdings" panose="05000000000000000000" pitchFamily="2" charset="2"/>
              </a:rPr>
              <a:t>		33.000 Kč</a:t>
            </a:r>
          </a:p>
          <a:p>
            <a:pPr marL="0" indent="0">
              <a:buNone/>
            </a:pPr>
            <a:r>
              <a:rPr lang="cs-CZ" b="1" dirty="0" smtClean="0">
                <a:sym typeface="Wingdings" panose="05000000000000000000" pitchFamily="2" charset="2"/>
              </a:rPr>
              <a:t>				35.500 Kč		35.500 </a:t>
            </a:r>
            <a:r>
              <a:rPr lang="cs-CZ" b="1" dirty="0">
                <a:sym typeface="Wingdings" panose="05000000000000000000" pitchFamily="2" charset="2"/>
              </a:rPr>
              <a:t>Kč </a:t>
            </a:r>
            <a:r>
              <a:rPr lang="cs-CZ" b="1" dirty="0" smtClean="0">
                <a:sym typeface="Wingdings" panose="05000000000000000000" pitchFamily="2" charset="2"/>
              </a:rPr>
              <a:t>		36.000 Kč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Požadujeme zohlednění „dvourychlostní medicíny“ v úhradách </a:t>
            </a:r>
            <a:r>
              <a:rPr lang="cs-CZ" dirty="0" smtClean="0"/>
              <a:t>– zdravotníci 8/5 a nonstop zdravotníci 24/7</a:t>
            </a:r>
            <a:r>
              <a:rPr lang="cs-CZ" dirty="0"/>
              <a:t>. Zvýhodnění pouze urgentních příjmů nestačí</a:t>
            </a:r>
            <a:r>
              <a:rPr lang="cs-CZ" dirty="0" smtClean="0"/>
              <a:t>. </a:t>
            </a:r>
            <a:r>
              <a:rPr lang="cs-CZ" b="1" dirty="0" smtClean="0"/>
              <a:t>Navrhujeme navýšit hodnotu bodu </a:t>
            </a:r>
            <a:r>
              <a:rPr lang="cs-CZ" b="1" dirty="0"/>
              <a:t>u výkonu 09653 - VÝKON LÉKAŘSKÉ POHOTOVOSTNÍ </a:t>
            </a:r>
            <a:r>
              <a:rPr lang="cs-CZ" b="1" dirty="0" smtClean="0"/>
              <a:t>SLUŽBY z 200 na 500 bodů.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V Ambulantní části úhrady navrhujeme vyplácet bonifikaci za nepřetržitý provoz výkonově bez vlivu regulací </a:t>
            </a:r>
            <a:r>
              <a:rPr lang="cs-CZ" dirty="0" smtClean="0"/>
              <a:t>(zvýhodnění </a:t>
            </a:r>
            <a:r>
              <a:rPr lang="cs-CZ" dirty="0"/>
              <a:t>0,05 Kč za </a:t>
            </a:r>
            <a:r>
              <a:rPr lang="cs-CZ" dirty="0" smtClean="0"/>
              <a:t>bod).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Požadujme zrušení dvojí regulace ve vzorci Index změny produkce (</a:t>
            </a:r>
            <a:r>
              <a:rPr lang="cs-CZ" b="1" dirty="0" err="1" smtClean="0"/>
              <a:t>Izp</a:t>
            </a:r>
            <a:r>
              <a:rPr lang="cs-CZ" b="1" dirty="0" smtClean="0"/>
              <a:t>) a tím zohlednění mimořádně nákladných pacientů. </a:t>
            </a:r>
            <a:r>
              <a:rPr lang="cs-CZ" dirty="0" smtClean="0"/>
              <a:t>Dnes je navýšení úhrady přes Index změny produkce nedostatečné, nereflektuje drahé pacienty, uplatňuje dvojí regulaci – jak před </a:t>
            </a:r>
            <a:r>
              <a:rPr lang="cs-CZ" dirty="0" err="1" smtClean="0"/>
              <a:t>Cmred</a:t>
            </a:r>
            <a:r>
              <a:rPr lang="cs-CZ" dirty="0" smtClean="0"/>
              <a:t>, </a:t>
            </a:r>
            <a:r>
              <a:rPr lang="cs-CZ" dirty="0"/>
              <a:t>t</a:t>
            </a:r>
            <a:r>
              <a:rPr lang="cs-CZ" dirty="0" smtClean="0"/>
              <a:t>ak přes počty případů. Často díky několika jednotlivcům (MNP) roste celková produkce o několik desítek %, zejména u malých ZZ a menších ZP. Navýšení úhrady je ale minimální. </a:t>
            </a:r>
            <a:r>
              <a:rPr lang="cs-CZ" b="1" dirty="0" smtClean="0"/>
              <a:t>Navrhujeme vypustit </a:t>
            </a:r>
            <a:r>
              <a:rPr lang="cs-CZ" b="1" dirty="0" err="1" smtClean="0"/>
              <a:t>I</a:t>
            </a:r>
            <a:r>
              <a:rPr lang="cs-CZ" b="1" cap="all" baseline="-25000" dirty="0" err="1" smtClean="0"/>
              <a:t>gup</a:t>
            </a:r>
            <a:r>
              <a:rPr lang="cs-CZ" b="1" dirty="0" smtClean="0"/>
              <a:t> ze vzorce. </a:t>
            </a:r>
            <a:endParaRPr lang="cs-CZ" b="1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Referenční rok pro lékárny (kompenzace RP) 2018 nikoli 2014.</a:t>
            </a:r>
            <a:endParaRPr lang="cs-CZ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266063" y="6309321"/>
            <a:ext cx="381000" cy="365125"/>
          </a:xfrm>
        </p:spPr>
        <p:txBody>
          <a:bodyPr/>
          <a:lstStyle/>
          <a:p>
            <a:fld id="{53948C8A-144B-403E-9BAF-E3FFE7530319}" type="slidenum">
              <a:rPr lang="cs-CZ" smtClean="0"/>
              <a:t>6</a:t>
            </a:fld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7230" y="5427389"/>
            <a:ext cx="3528833" cy="124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78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47977" y="248461"/>
            <a:ext cx="8803576" cy="63438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tx1"/>
                </a:solidFill>
                <a:latin typeface="Calibri" panose="020F0502020204030204" pitchFamily="34" charset="0"/>
              </a:rPr>
              <a:t>Návrhy AČMN pro ÚV </a:t>
            </a:r>
            <a:r>
              <a:rPr lang="cs-CZ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2020 (3):</a:t>
            </a:r>
            <a:endParaRPr lang="cs-CZ" sz="3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2063551" y="980728"/>
            <a:ext cx="8888001" cy="5544616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Jako referenční rok navrhujeme 2018.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Minimální % pro splnění produkce v hospitalizaci 95%.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Výpočet OD na směnné sestry a ostatní personál musí zůstat stejný, pouze dojde k </a:t>
            </a:r>
            <a:r>
              <a:rPr lang="cs-CZ" dirty="0" err="1" smtClean="0"/>
              <a:t>přeindexaci</a:t>
            </a:r>
            <a:r>
              <a:rPr lang="cs-CZ" dirty="0" smtClean="0"/>
              <a:t> na referenční rok 2018.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IZS min pro ostatní nemocnice – min. 30.000Kč pro všechny ZP a segmenty.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Zachovat ARCTG v mírně plošší verzi i pro ÚV 2020.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Navrhujeme zrušit segmentaci v ambulancích a rozdělení na AMB ostatní a AMB komplement.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Nefungují zástupy mezi PL a ambulantními specialisty. Reálně péče končí v nemocnicích a není uhrazena díky regulačním mechanismům. Žádáme nalezení mechanismu, který tuto péči uhradí. Nabízíme zavedení signálního kódu (např. ve výši 100Kč) ke všem vykazovaným výkonům v případě, že se ošetříme pacienta v příjmové ambulanci, na urgentním příjmu či nemocniční pohotovosti, který by mohl být ošetřen PL či specialistou následující den.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266063" y="6309321"/>
            <a:ext cx="381000" cy="365125"/>
          </a:xfrm>
        </p:spPr>
        <p:txBody>
          <a:bodyPr/>
          <a:lstStyle/>
          <a:p>
            <a:fld id="{53948C8A-144B-403E-9BAF-E3FFE753031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64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51161" y="257087"/>
            <a:ext cx="9247517" cy="63438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Návrhy AČMN  - co vytknout před závorku pro ÚV 2020:</a:t>
            </a:r>
            <a:endParaRPr lang="cs-CZ" sz="3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475117" y="980728"/>
            <a:ext cx="9523561" cy="5544616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AČMN navrhuje, aby zvýšení platových tabulek vydané MPSV na konci roku 2019, které nebylo zahrnuto do dohody o podobě ÚV pro rok 2019 bylo nemocnicím kompenzováno a doplaceno v úhradách pro rok 2020. </a:t>
            </a:r>
            <a:r>
              <a:rPr lang="cs-CZ" dirty="0" smtClean="0"/>
              <a:t>Tyto nové náklady budou nemocnice hradit i v roce 2020, ale v nákladech referenčního roku 2018 nejsou započteny.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Požadujeme rozdělení „urgentních příjmů“ na 2, max. 3 typy, dle komplexnosti a nastavení úhrady i pro okresní nemocnice.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Odhadujeme růst nákladů na </a:t>
            </a:r>
            <a:r>
              <a:rPr lang="cs-CZ" b="1" dirty="0" err="1" smtClean="0"/>
              <a:t>centrové</a:t>
            </a:r>
            <a:r>
              <a:rPr lang="cs-CZ" b="1" dirty="0" smtClean="0"/>
              <a:t> léky na 1 až 1,25 mld. Kč.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Požadujme významné navýšení úhrady za OD v následné péči. Navrhujeme růst minimálních sazeb za OD dle tabulky v ÚV 2019 o 1000 Kč/OD, což odpovídá našim ekonomickým propočtům. Hotelové služby a plná strava za 500 Kč není reálná cena. O rozprostření navýšení na 2 roky jsme připraveni jednat. Odhadujeme, že toto navýšení bude stát okolo 7 mld. Kč, ale výrazně napomůže stabilizovat tento segment.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266063" y="6309321"/>
            <a:ext cx="381000" cy="365125"/>
          </a:xfrm>
        </p:spPr>
        <p:txBody>
          <a:bodyPr/>
          <a:lstStyle/>
          <a:p>
            <a:fld id="{53948C8A-144B-403E-9BAF-E3FFE753031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51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2063552" y="980728"/>
            <a:ext cx="7920880" cy="5544616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endParaRPr lang="cs-CZ" dirty="0" smtClean="0"/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dirty="0" smtClean="0"/>
          </a:p>
          <a:p>
            <a:pPr marL="0" indent="0">
              <a:buNone/>
              <a:defRPr/>
            </a:pPr>
            <a:endParaRPr lang="cs-CZ" dirty="0"/>
          </a:p>
          <a:p>
            <a:pPr marL="0" indent="0" algn="ctr">
              <a:buNone/>
              <a:defRPr/>
            </a:pPr>
            <a:r>
              <a:rPr lang="cs-CZ" sz="3200" dirty="0"/>
              <a:t>Děkuji Vám za </a:t>
            </a:r>
            <a:r>
              <a:rPr lang="cs-CZ" sz="3200" dirty="0" smtClean="0"/>
              <a:t>pozornost.</a:t>
            </a:r>
          </a:p>
          <a:p>
            <a:pPr marL="0" indent="0" algn="ctr">
              <a:buNone/>
              <a:defRPr/>
            </a:pPr>
            <a:endParaRPr lang="cs-CZ" altLang="cs-CZ" sz="3200" dirty="0">
              <a:sym typeface="Wingdings"/>
            </a:endParaRPr>
          </a:p>
          <a:p>
            <a:pPr marL="0" indent="0" algn="ctr">
              <a:buNone/>
              <a:defRPr/>
            </a:pPr>
            <a:r>
              <a:rPr lang="cs-CZ" altLang="cs-CZ" sz="3200" dirty="0" smtClean="0">
                <a:sym typeface="Wingdings"/>
              </a:rPr>
              <a:t>Věřím, že tento návrh otvírá prostor k diskuzi mezi poskytovateli, plátci i MZ.</a:t>
            </a:r>
            <a:endParaRPr lang="cs-CZ" altLang="cs-CZ" sz="3200" dirty="0">
              <a:sym typeface="Wingdings"/>
            </a:endParaRPr>
          </a:p>
          <a:p>
            <a:pPr marL="0" indent="0">
              <a:buNone/>
              <a:defRPr/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266063" y="6309321"/>
            <a:ext cx="381000" cy="365125"/>
          </a:xfrm>
        </p:spPr>
        <p:txBody>
          <a:bodyPr/>
          <a:lstStyle/>
          <a:p>
            <a:fld id="{53948C8A-144B-403E-9BAF-E3FFE753031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16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30150</TotalTime>
  <Words>1011</Words>
  <Application>Microsoft Office PowerPoint</Application>
  <PresentationFormat>Širokoúhlá obrazovka</PresentationFormat>
  <Paragraphs>80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Wingdings</vt:lpstr>
      <vt:lpstr>Wingdings 3</vt:lpstr>
      <vt:lpstr>Stébla</vt:lpstr>
      <vt:lpstr>Východiska pro úhradovou vyhlášku pro rok 2020  z pohledu AČMN, SSN a AKN</vt:lpstr>
      <vt:lpstr>Základní východiska a premisy pro ÚV2020 (1): </vt:lpstr>
      <vt:lpstr>Základní východiska a premisy pro ÚV2020 (2):</vt:lpstr>
      <vt:lpstr>Hrozby pro nemocnice pro rok 2020:</vt:lpstr>
      <vt:lpstr>Návrhy AČMN pro ÚV 2020 (1):</vt:lpstr>
      <vt:lpstr>Návrhy AČMN pro ÚV 2020 (2):</vt:lpstr>
      <vt:lpstr>Návrhy AČMN pro ÚV 2020 (3):</vt:lpstr>
      <vt:lpstr>Návrhy AČMN  - co vytknout před závorku pro ÚV 2020: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Úhradová vyhláška 2018 353/2017 Sb. Rámcové smlouvy Bonusy a „nebonusy“</dc:title>
  <dc:creator>Čarvaš Michal Ing.</dc:creator>
  <cp:lastModifiedBy>Čarvaš Michal Ing.</cp:lastModifiedBy>
  <cp:revision>92</cp:revision>
  <cp:lastPrinted>2019-04-01T15:16:44Z</cp:lastPrinted>
  <dcterms:created xsi:type="dcterms:W3CDTF">2017-11-16T12:10:38Z</dcterms:created>
  <dcterms:modified xsi:type="dcterms:W3CDTF">2019-04-04T12:12:23Z</dcterms:modified>
</cp:coreProperties>
</file>