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8" r:id="rId3"/>
    <p:sldId id="267" r:id="rId4"/>
    <p:sldId id="258" r:id="rId5"/>
    <p:sldId id="271" r:id="rId6"/>
    <p:sldId id="270" r:id="rId7"/>
    <p:sldId id="269" r:id="rId8"/>
    <p:sldId id="266" r:id="rId9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13F85-36FA-4BB7-B75B-04E1ACEFCB80}" type="datetimeFigureOut">
              <a:rPr lang="cs-CZ" smtClean="0"/>
              <a:t>02.04.2019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FF380-1443-4052-8AFB-56C4047D7E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267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44005-F185-42B0-A114-565999B63EF4}" type="datetimeFigureOut">
              <a:rPr lang="cs-CZ" smtClean="0"/>
              <a:t>02.04.2019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F519B-A017-4DA2-BA43-93D8ADAB9DE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36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BC6100-9DDE-4116-8160-F2200CB60C75}" type="slidenum">
              <a:rPr lang="cs-CZ" altLang="cs-CZ" smtClean="0"/>
              <a:pPr>
                <a:defRPr/>
              </a:pPr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9710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F519B-A017-4DA2-BA43-93D8ADAB9DEA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886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86B5-3030-4BBC-833B-4ADD93355800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0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B2F6-EE88-47EC-BE5A-F34694E08448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65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1418-1FD9-4A2E-9352-E4C8E249454F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25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B3AA-D8C7-4CDF-B5AB-4D9BF0F587D2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20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7988-A93A-473F-B104-FEE5E30F2C1F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22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D25A-C11C-42E9-BE69-DBC714020240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11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CAE7-24CB-4CE3-90F9-3A5D8BB5A224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59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28F3-AC8F-49D8-81C4-F96BE5C0F77C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29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3EAE-73DF-4A3E-B11B-4455E7AA6F6A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28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3D87-EC39-4378-BAF0-78F7CD01B16D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3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280A-FE2D-4132-A007-DA21D004DAAA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73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35A97-2726-496F-A47B-E0B4753148CE}" type="datetime1">
              <a:rPr lang="cs-CZ" smtClean="0"/>
              <a:t>02.04.2019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00096-DA99-4F75-9CC3-86C0CD98213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5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75502" y="823548"/>
            <a:ext cx="11088130" cy="2125363"/>
          </a:xfrm>
          <a:solidFill>
            <a:srgbClr val="FFFFCC"/>
          </a:solidFill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8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/>
            </a:r>
            <a:br>
              <a:rPr lang="cs-CZ" altLang="cs-CZ" sz="48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sz="48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/>
            </a:r>
            <a:br>
              <a:rPr lang="cs-CZ" altLang="cs-CZ" sz="48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sz="4400" b="1" dirty="0" smtClean="0">
                <a:solidFill>
                  <a:srgbClr val="040F7C"/>
                </a:solidFill>
                <a:latin typeface="Arial" panose="020B0604020202020204" pitchFamily="34" charset="0"/>
              </a:rPr>
              <a:t>NÁSLEDNÁ PÉČE V ČR V KONTEXTU              S MAKROEKONOMICKOU SITUACÍ</a:t>
            </a:r>
            <a:br>
              <a:rPr lang="cs-CZ" altLang="cs-CZ" sz="4400" b="1" dirty="0" smtClean="0">
                <a:solidFill>
                  <a:srgbClr val="040F7C"/>
                </a:solidFill>
                <a:latin typeface="Arial" panose="020B0604020202020204" pitchFamily="34" charset="0"/>
              </a:rPr>
            </a:br>
            <a:r>
              <a:rPr lang="cs-CZ" altLang="cs-CZ" sz="2400" b="1" i="1" dirty="0" smtClean="0">
                <a:solidFill>
                  <a:srgbClr val="000099"/>
                </a:solidFill>
                <a:latin typeface="Arial" panose="020B0604020202020204" pitchFamily="34" charset="0"/>
              </a:rPr>
              <a:t/>
            </a:r>
            <a:br>
              <a:rPr lang="cs-CZ" altLang="cs-CZ" sz="2400" b="1" i="1" dirty="0" smtClean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cs-CZ" altLang="cs-CZ" sz="32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(výhled ČR na léta 2019 – 2020)</a:t>
            </a:r>
            <a:endParaRPr lang="cs-CZ" altLang="cs-CZ" sz="3200" b="1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19166" y="4011827"/>
            <a:ext cx="6652055" cy="1639331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defRPr/>
            </a:pPr>
            <a:r>
              <a:rPr lang="cs-CZ" altLang="cs-CZ" sz="2800" b="1" i="1" dirty="0" smtClean="0">
                <a:solidFill>
                  <a:srgbClr val="C00000"/>
                </a:solidFill>
                <a:latin typeface="Arial" panose="020B0604020202020204" pitchFamily="34" charset="0"/>
              </a:rPr>
              <a:t>Petr Fiala</a:t>
            </a:r>
            <a:endParaRPr lang="cs-CZ" altLang="cs-CZ" sz="2800" b="1" i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cs-CZ" altLang="cs-CZ" sz="20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AČMN, 1. LF UK Praha, FHS UK Praha, LRS Chvaly</a:t>
            </a:r>
          </a:p>
          <a:p>
            <a:pPr algn="ctr">
              <a:lnSpc>
                <a:spcPct val="80000"/>
              </a:lnSpc>
              <a:defRPr/>
            </a:pPr>
            <a:endParaRPr lang="cs-CZ" altLang="cs-CZ" sz="2000" b="1" i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cs-CZ" altLang="cs-CZ" sz="20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Konference AČMN a AN ČR, </a:t>
            </a:r>
          </a:p>
          <a:p>
            <a:pPr algn="ctr">
              <a:lnSpc>
                <a:spcPct val="80000"/>
              </a:lnSpc>
              <a:defRPr/>
            </a:pPr>
            <a:r>
              <a:rPr lang="cs-CZ" altLang="cs-CZ" sz="20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Nemocnice Na Homolce 3. 4. 2019</a:t>
            </a:r>
            <a:endParaRPr lang="cs-CZ" altLang="cs-CZ" sz="2000" b="1" i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681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zdrav. pojišťoven na následnou péči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359692"/>
              </p:ext>
            </p:extLst>
          </p:nvPr>
        </p:nvGraphicFramePr>
        <p:xfrm>
          <a:off x="1685488" y="2205480"/>
          <a:ext cx="7556157" cy="3169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71984"/>
                <a:gridCol w="208417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Typ lůžka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Náklady v mld. Kč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Násl.</a:t>
                      </a:r>
                      <a:r>
                        <a:rPr lang="cs-CZ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lůžka včleněná v akutní péči (005,024)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5,05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Psychiatrická</a:t>
                      </a:r>
                      <a:r>
                        <a:rPr lang="cs-CZ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lůžka (021, 026)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6,02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Samostatné</a:t>
                      </a:r>
                      <a:r>
                        <a:rPr lang="cs-CZ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OLÚ (022,023,025,027,028)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2,90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Samostatné</a:t>
                      </a:r>
                      <a:r>
                        <a:rPr lang="cs-CZ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OLÚ 024 (LDN)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3,48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Samostatná oš. lůžka (005)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1,06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Hospicová</a:t>
                      </a:r>
                      <a:r>
                        <a:rPr lang="cs-CZ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lůžka (030)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0,22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18,73</a:t>
                      </a:r>
                      <a:endParaRPr lang="cs-CZ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622854" y="1828800"/>
            <a:ext cx="6814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Tab.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1, Náklady pojišťoven na lůžka následné péče v r. 2018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230233" y="5129179"/>
            <a:ext cx="16882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Zdroj: Zpráva AK DŘ 2018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16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1375"/>
            <a:ext cx="10515600" cy="11301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akutní a následné péče v r. 2018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041675"/>
              </p:ext>
            </p:extLst>
          </p:nvPr>
        </p:nvGraphicFramePr>
        <p:xfrm>
          <a:off x="1956486" y="1692992"/>
          <a:ext cx="8025714" cy="1559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0816"/>
                <a:gridCol w="1565189"/>
                <a:gridCol w="1383957"/>
                <a:gridCol w="1993557"/>
                <a:gridCol w="139219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Typ</a:t>
                      </a:r>
                      <a:r>
                        <a:rPr lang="cs-CZ" baseline="0" dirty="0" smtClean="0"/>
                        <a:t> péče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lůžek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Náklady v mld.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v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Akutní péče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57 578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66,8%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123,05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86,8%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Následná péče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28 590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33,2%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18,73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Celkem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86 168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141,78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888077" y="1333234"/>
            <a:ext cx="7247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Tab. 2,  Lůžka akutní a násl. péče a jejich náklady v r. 2018</a:t>
            </a:r>
            <a:endParaRPr lang="cs-CZ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5352865" y="2452937"/>
            <a:ext cx="1046205" cy="444843"/>
          </a:xfrm>
          <a:prstGeom prst="ellipse">
            <a:avLst/>
          </a:prstGeom>
          <a:solidFill>
            <a:srgbClr val="FFFFCC">
              <a:alpha val="3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7" name="Zahnutá šipka nahoru 6"/>
          <p:cNvSpPr/>
          <p:nvPr/>
        </p:nvSpPr>
        <p:spPr>
          <a:xfrm>
            <a:off x="6304158" y="2772063"/>
            <a:ext cx="2718487" cy="575065"/>
          </a:xfrm>
          <a:prstGeom prst="curvedUp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8749244" y="2452936"/>
            <a:ext cx="1046205" cy="444843"/>
          </a:xfrm>
          <a:prstGeom prst="ellipse">
            <a:avLst/>
          </a:prstGeom>
          <a:solidFill>
            <a:schemeClr val="accent4">
              <a:lumMod val="20000"/>
              <a:lumOff val="80000"/>
              <a:alpha val="30196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942060" y="3316935"/>
            <a:ext cx="21611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Zdroj: ÚZIS, ČSÚ, AČMN, AK DŘ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228519" y="3569760"/>
            <a:ext cx="994381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Poznámky: 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NP se podílí cca 1/3 na celkovém počtu lůžek v ČR, ale jen asi 13% na jejich nákladech.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Podle posledních údajů je v AČMN celkem 13 873 lůžek následné péče, z toho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4 154 v samostatných zařízeních a 9 719 lůžek je včleněných do nemocnic akutní péče.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 Psychiatrické léčebny disponují celkem 8 919 lůžky a jsou sdruženy v AN ČR. </a:t>
            </a:r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</a:p>
          <a:p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mezinár. statistik nepatří psychiatrie ani do akutní ani do následné péče a je sledována</a:t>
            </a:r>
          </a:p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zvlášť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 rámci reformy podporované z EU budou transformovány do jiné podoby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 Bez psychiatrie má násl. péče 19 671 lůžek, z toho 13 873 v AČMN a 5 798 v AN ČR.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681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218" y="270894"/>
            <a:ext cx="10515600" cy="69647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HDP a výdaje na zdravotnictví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758014"/>
              </p:ext>
            </p:extLst>
          </p:nvPr>
        </p:nvGraphicFramePr>
        <p:xfrm>
          <a:off x="757880" y="1400202"/>
          <a:ext cx="10661823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98141"/>
                <a:gridCol w="1067314"/>
                <a:gridCol w="1332728"/>
                <a:gridCol w="1332728"/>
                <a:gridCol w="1332728"/>
                <a:gridCol w="1332728"/>
                <a:gridCol w="1332728"/>
                <a:gridCol w="133272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2018*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2019*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2020**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2021**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HDP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4 596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4 768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5 045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5 296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5 568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5 718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5 861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Růst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Výběr do v.z.p.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250,4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260,6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281,5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306,5 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329,2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350,6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371,0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Nadvýběr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22,7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Růst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6,0%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Celkové</a:t>
                      </a:r>
                      <a:r>
                        <a:rPr lang="cs-CZ" b="1" baseline="0" dirty="0" smtClean="0">
                          <a:solidFill>
                            <a:schemeClr val="bg1"/>
                          </a:solidFill>
                        </a:rPr>
                        <a:t> výdaje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330,9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338,5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353,2,5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374,5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393,0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414,0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427,8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C00000"/>
                          </a:solidFill>
                        </a:rPr>
                        <a:t>Podíl z HDP</a:t>
                      </a:r>
                      <a:endParaRPr lang="cs-CZ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  <a:endParaRPr lang="cs-CZ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48443" y="4362626"/>
            <a:ext cx="39437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Zdroj: Eurostat, MF ČR, kolokvia 12/2018 a 1/2019, ČSÚ, MZ ČR;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881" y="1031555"/>
            <a:ext cx="7682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Tab. 3, HDP a výdaje na zdravotnictví v mld. Kč v letech 2015 - 2021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014917" y="4599302"/>
            <a:ext cx="8073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* odhad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81681" y="4722412"/>
            <a:ext cx="102828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Poznámky: </a:t>
            </a:r>
          </a:p>
          <a:p>
            <a:r>
              <a:rPr lang="cs-CZ" b="1" dirty="0" smtClean="0"/>
              <a:t>1. Zůstatky zdravotních pojišťoven k 2/2019 činí 50,0 mld. Kč, což je přibližně 1% HDP.</a:t>
            </a:r>
          </a:p>
          <a:p>
            <a:r>
              <a:rPr lang="cs-CZ" b="1" dirty="0" smtClean="0"/>
              <a:t>2. Podle premiéra Babiše z 5/2018 dosáhne ČR v r. 2021 na 9% z HDP, což by mělo být cca 530 mld. Kč…</a:t>
            </a:r>
          </a:p>
          <a:p>
            <a:r>
              <a:rPr lang="cs-CZ" b="1" dirty="0" smtClean="0"/>
              <a:t>3. K dosažení 9% HDP by bylo třeba vydat v r. 2020-21 vždy o 57 a 58 mld. Kč nad dnešní prognózy.</a:t>
            </a:r>
          </a:p>
          <a:p>
            <a:r>
              <a:rPr lang="cs-CZ" b="1" dirty="0" smtClean="0"/>
              <a:t>4. </a:t>
            </a:r>
            <a:r>
              <a:rPr lang="cs-CZ" b="1" dirty="0">
                <a:solidFill>
                  <a:srgbClr val="C00000"/>
                </a:solidFill>
              </a:rPr>
              <a:t>V</a:t>
            </a:r>
            <a:r>
              <a:rPr lang="cs-CZ" b="1" dirty="0" smtClean="0">
                <a:solidFill>
                  <a:srgbClr val="C00000"/>
                </a:solidFill>
              </a:rPr>
              <a:t>ýdaje na zdrav. v ČR jsou těsně nad 7% z HDP, v absolutních částkách je to cca 1/3 – 1/4 výdajů v EU-15.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655450" y="4599302"/>
            <a:ext cx="83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** prognóza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4</a:t>
            </a:fld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9117131" y="5257947"/>
            <a:ext cx="1441620" cy="40395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10418571" y="3582118"/>
            <a:ext cx="1184415" cy="42501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>
            <a:off x="9837941" y="3973528"/>
            <a:ext cx="984285" cy="1372829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070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Délka života ve zdraví a v nemoci – r. 2000 </a:t>
            </a:r>
            <a:endParaRPr lang="cs-CZ" sz="36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58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Tab. 4, Srovnání délky života ve zdraví v ČR a ve Švédsku v r. 2000</a:t>
            </a:r>
            <a:endParaRPr lang="cs-CZ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FIALA, Makroek. souvislosti násl. péče, 4.2019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5</a:t>
            </a:fld>
            <a:endParaRPr lang="cs-CZ" dirty="0"/>
          </a:p>
        </p:txBody>
      </p:sp>
      <p:pic>
        <p:nvPicPr>
          <p:cNvPr id="6" name="Zástupný symbol pro obsah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62019" y="1836283"/>
            <a:ext cx="4249738" cy="32004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7411757" y="4791140"/>
            <a:ext cx="11208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Cit. Holčík, 2009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95633" y="5163307"/>
            <a:ext cx="9674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Pozn.: Mezinárodní statistiky sledují kromě průměrné délky života také léta prožitá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ve zdraví a v nemoci. Více let v nemoci totiž znamená mj. i více vynaložených zdrojů. 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Srovnání ČR a Švédska vyznívá pro nás v tomto smyslu velmi nepříznivě (viz též dále):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04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126362" cy="92821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Délka života ve 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zdraví: 1962 - 2010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FIALA, Makroek. souvislosti násl. péče, 4.2019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6</a:t>
            </a:fld>
            <a:endParaRPr lang="cs-CZ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57" r="9969" b="10492"/>
          <a:stretch>
            <a:fillRect/>
          </a:stretch>
        </p:blipFill>
        <p:spPr bwMode="auto">
          <a:xfrm>
            <a:off x="677563" y="1526910"/>
            <a:ext cx="10210467" cy="3452711"/>
          </a:xfrm>
          <a:prstGeom prst="rect">
            <a:avLst/>
          </a:prstGeom>
          <a:solidFill>
            <a:srgbClr val="FFF2CC">
              <a:alpha val="30196"/>
            </a:srgbClr>
          </a:solidFill>
          <a:ln>
            <a:noFill/>
          </a:ln>
          <a:extLst/>
        </p:spPr>
      </p:pic>
      <p:sp>
        <p:nvSpPr>
          <p:cNvPr id="7" name="Obdélník 6"/>
          <p:cNvSpPr/>
          <p:nvPr/>
        </p:nvSpPr>
        <p:spPr>
          <a:xfrm>
            <a:off x="838200" y="1178536"/>
            <a:ext cx="8524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en-US" b="1" dirty="0" smtClean="0">
                <a:ea typeface="Times New Roman" pitchFamily="18" charset="0"/>
                <a:cs typeface="Times-Bold"/>
              </a:rPr>
              <a:t>Tab. 5, Srovnání </a:t>
            </a:r>
            <a:r>
              <a:rPr lang="cs-CZ" altLang="en-US" b="1" dirty="0">
                <a:ea typeface="Times New Roman" pitchFamily="18" charset="0"/>
                <a:cs typeface="Times-Bold"/>
              </a:rPr>
              <a:t>vývoje délky života ve zdraví </a:t>
            </a:r>
            <a:r>
              <a:rPr lang="cs-CZ" altLang="en-US" b="1" dirty="0" smtClean="0">
                <a:ea typeface="Times New Roman" pitchFamily="18" charset="0"/>
                <a:cs typeface="Times-Bold"/>
              </a:rPr>
              <a:t>v </a:t>
            </a:r>
            <a:r>
              <a:rPr lang="cs-CZ" altLang="en-US" b="1" dirty="0">
                <a:ea typeface="Times New Roman" pitchFamily="18" charset="0"/>
                <a:cs typeface="Times-Bold"/>
              </a:rPr>
              <a:t>ČR a ve Švédsku mezi roky 1962 a </a:t>
            </a:r>
            <a:r>
              <a:rPr lang="cs-CZ" altLang="en-US" b="1" dirty="0" smtClean="0">
                <a:ea typeface="Times New Roman" pitchFamily="18" charset="0"/>
                <a:cs typeface="Times-Bold"/>
              </a:rPr>
              <a:t>2010</a:t>
            </a:r>
            <a:endParaRPr lang="en-GB" altLang="en-US" sz="1400" i="1" dirty="0">
              <a:ea typeface="Times New Roman" pitchFamily="18" charset="0"/>
              <a:cs typeface="Times-Bold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610600" y="4933499"/>
            <a:ext cx="21996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en-US" sz="1000" i="1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Zdroj</a:t>
            </a:r>
            <a:r>
              <a:rPr lang="cs-CZ" altLang="en-US" sz="1000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HFA </a:t>
            </a:r>
            <a:r>
              <a:rPr lang="cs-CZ" altLang="en-US" sz="1000" i="1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WHO, cit. Šteflová 2018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4596713" y="3678482"/>
            <a:ext cx="733167" cy="363806"/>
          </a:xfrm>
          <a:prstGeom prst="ellipse">
            <a:avLst/>
          </a:prstGeom>
          <a:solidFill>
            <a:srgbClr val="FFF2CC">
              <a:alpha val="30196"/>
            </a:srgb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7809470" y="3677141"/>
            <a:ext cx="801130" cy="365147"/>
          </a:xfrm>
          <a:prstGeom prst="ellipse">
            <a:avLst/>
          </a:prstGeom>
          <a:solidFill>
            <a:srgbClr val="FFF2CC">
              <a:alpha val="30196"/>
            </a:srgb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77563" y="5265089"/>
            <a:ext cx="10289996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Pozn.: Pokud obyvatelé v ČR prožijí v nemoci o více než 9 let déle než ve Švédsku, potřebují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analogicky více kapacit (lůžek i ambulancí) a finančních zdrojů než ve Švédsku…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57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83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Závěry – další strategie zdravotnictví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0962"/>
            <a:ext cx="10515600" cy="466943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Země EU-15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vydávají na zdravotnictví v průměru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– 11% HDP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což je v absolutních částkách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– 4x víc než ČR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Kvůli stárnutí populace budou tato čísla dále a trvale růst v EU i u nás.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ČR musí počítat s růstem výdajů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zdrav. v dalších letech i s ohledem na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vyšší nemocnost našich obyvatel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srovnání s EU-15.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světových cenách základních vstupů (energie, lékařská technika, léky atd.)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největší rozdíl mezi ČR a EU-15 v odměňování zdravotníků</a:t>
            </a: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ostatního personálu.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třeba počítat s dalším tempem růstu platů ve zdravotnictví v dalších letech, jinak </a:t>
            </a: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zdravotníci dál odcházet na západ!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třeba, aby MZ ČR vypracovalo strategii přibližování růstu výdajů na zdravotnictví na úroveň zemí EU-15</a:t>
            </a:r>
            <a:r>
              <a:rPr lang="cs-CZ" sz="24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FIALA, Makroek. souvislosti násl. péče, 4.2019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096-DA99-4F75-9CC3-86C0CD982133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590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BD979-D4EE-480B-993C-92A2E9B559EF}" type="slidenum">
              <a:rPr lang="cs-CZ" smtClean="0"/>
              <a:t>8</a:t>
            </a:fld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197289" y="213691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altLang="cs-CZ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Vám za pozornost</a:t>
            </a:r>
            <a:br>
              <a:rPr lang="cs-CZ" altLang="cs-CZ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petrfiala@hotmail.com</a:t>
            </a:r>
            <a:br>
              <a:rPr lang="cs-CZ" altLang="cs-C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FIALA, Makroek. souvislosti násl. péče, 4.2019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8322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942</Words>
  <Application>Microsoft Office PowerPoint</Application>
  <PresentationFormat>Širokoúhlá obrazovka</PresentationFormat>
  <Paragraphs>165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Times-Bold</vt:lpstr>
      <vt:lpstr>Motiv Office</vt:lpstr>
      <vt:lpstr>  NÁSLEDNÁ PÉČE V ČR V KONTEXTU              S MAKROEKONOMICKOU SITUACÍ  (výhled ČR na léta 2019 – 2020)</vt:lpstr>
      <vt:lpstr>Náklady zdrav. pojišťoven na následnou péči</vt:lpstr>
      <vt:lpstr>Náklady akutní a následné péče v r. 2018</vt:lpstr>
      <vt:lpstr>HDP a výdaje na zdravotnictví</vt:lpstr>
      <vt:lpstr>Délka života ve zdraví a v nemoci – r. 2000 </vt:lpstr>
      <vt:lpstr>Délka života ve zdraví: 1962 - 2010</vt:lpstr>
      <vt:lpstr>Závěry – další strategie zdravotnictví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NÁSLEDNÁ PÉČE A MAKROEKONOMICKÁ SITUACE  (V letech 2019 – 2020)</dc:title>
  <dc:creator>Petr Fiala</dc:creator>
  <cp:lastModifiedBy>Petr Fiala</cp:lastModifiedBy>
  <cp:revision>44</cp:revision>
  <cp:lastPrinted>2019-04-02T09:42:10Z</cp:lastPrinted>
  <dcterms:created xsi:type="dcterms:W3CDTF">2019-03-28T14:52:01Z</dcterms:created>
  <dcterms:modified xsi:type="dcterms:W3CDTF">2019-04-02T10:13:20Z</dcterms:modified>
</cp:coreProperties>
</file>