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9"/>
  </p:handoutMasterIdLst>
  <p:sldIdLst>
    <p:sldId id="256" r:id="rId2"/>
    <p:sldId id="277" r:id="rId3"/>
    <p:sldId id="276" r:id="rId4"/>
    <p:sldId id="275" r:id="rId5"/>
    <p:sldId id="267" r:id="rId6"/>
    <p:sldId id="268" r:id="rId7"/>
    <p:sldId id="266" r:id="rId8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3300"/>
    <a:srgbClr val="FFCCFF"/>
    <a:srgbClr val="CCFFFF"/>
    <a:srgbClr val="FFFF99"/>
    <a:srgbClr val="FFFFCC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1E7B5-125D-4D24-AFF4-47F7B9B08F2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74DCF0-7BE3-4298-929D-13CF47182AC4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3789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13A85-7AD0-4810-9306-BD9CFAA04CF1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5561C-3DBE-43BE-B3D6-2EA0D826FBB1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5E40EB0-0B25-4D72-AA58-BCEF8D7C51CC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86B673-4346-423B-B613-AA477F65C140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C4D0B-9FC6-4F33-BD34-EA2883DDA6B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77B37-E11F-4DA0-AA43-69FB87A90FDF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A916E-68BE-4E4E-A40D-DDFF94E86F8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953CD-7E6E-47E1-BFE6-7E5C49636634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7B60C-7295-479B-A40E-84EB66D3979D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E44C-F356-4E6C-838A-C901C2166384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2110A-BF2C-4BDE-8043-0D9C16A6B68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B4C56-50CA-4A9C-AB87-A7B35F6B0A4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cs-CZ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cs-CZ" alt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3ADEB44A-3A3D-4934-9C50-799EF9C7A79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3687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204864"/>
            <a:ext cx="7781925" cy="2952328"/>
          </a:xfrm>
        </p:spPr>
        <p:txBody>
          <a:bodyPr/>
          <a:lstStyle/>
          <a:p>
            <a:pPr algn="ctr"/>
            <a:r>
              <a:rPr lang="cs-CZ" sz="2800" b="1" dirty="0" smtClean="0">
                <a:latin typeface="Tahoma" charset="0"/>
              </a:rPr>
              <a:t>Modelace úhrad nemocnicím </a:t>
            </a:r>
            <a:br>
              <a:rPr lang="cs-CZ" sz="2800" b="1" dirty="0" smtClean="0">
                <a:latin typeface="Tahoma" charset="0"/>
              </a:rPr>
            </a:br>
            <a:r>
              <a:rPr lang="cs-CZ" sz="2800" b="1" dirty="0" smtClean="0">
                <a:latin typeface="Tahoma" charset="0"/>
              </a:rPr>
              <a:t>podle úhradové vyhlášky pro rok 2012</a:t>
            </a:r>
            <a:br>
              <a:rPr lang="cs-CZ" sz="2800" b="1" dirty="0" smtClean="0">
                <a:latin typeface="Tahoma" charset="0"/>
              </a:rPr>
            </a:br>
            <a:r>
              <a:rPr lang="cs-CZ" sz="2800" b="1" dirty="0" smtClean="0">
                <a:latin typeface="Tahoma" charset="0"/>
              </a:rPr>
              <a:t>a porovnání úhrad pro jednotlivé druhy nemocnic</a:t>
            </a:r>
            <a:endParaRPr lang="cs-CZ" sz="2800" b="1" dirty="0">
              <a:latin typeface="Tahoma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5733256"/>
            <a:ext cx="7850832" cy="360040"/>
          </a:xfrm>
        </p:spPr>
        <p:txBody>
          <a:bodyPr/>
          <a:lstStyle/>
          <a:p>
            <a:pPr algn="ctr"/>
            <a:r>
              <a:rPr lang="cs-CZ" sz="1000" b="1" dirty="0" smtClean="0">
                <a:solidFill>
                  <a:srgbClr val="0033CC"/>
                </a:solidFill>
              </a:rPr>
              <a:t>Materiál AČMN</a:t>
            </a:r>
            <a:endParaRPr lang="cs-CZ" sz="1000" b="1" dirty="0">
              <a:solidFill>
                <a:srgbClr val="0033CC"/>
              </a:solidFill>
            </a:endParaRPr>
          </a:p>
        </p:txBody>
      </p:sp>
      <p:pic>
        <p:nvPicPr>
          <p:cNvPr id="2052" name="Picture 4" descr="C:\Users\Martina\Documents\LOGO AČMN\Logo s názv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2877312" cy="390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pPr algn="ctr"/>
            <a:r>
              <a:rPr lang="cs-CZ" sz="4000" b="1">
                <a:latin typeface="Arial" charset="0"/>
              </a:rPr>
              <a:t>Úvodní poznámky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>
                <a:solidFill>
                  <a:srgbClr val="FF0000"/>
                </a:solidFill>
              </a:rPr>
              <a:t>Nemocnice AČMN obstarávají asi 72% veškeré nemocniční péče, nemocnice MZ asi 28%</a:t>
            </a:r>
          </a:p>
          <a:p>
            <a:r>
              <a:rPr lang="cs-CZ" sz="2800" b="1"/>
              <a:t>Rozdělení na nemocnice MZ a AČM dle metodiky ÚZIS a ČSÚ</a:t>
            </a:r>
          </a:p>
          <a:p>
            <a:r>
              <a:rPr lang="cs-CZ" sz="2800" b="1"/>
              <a:t>Časová řada sleduje data od r. 2000</a:t>
            </a:r>
          </a:p>
          <a:p>
            <a:r>
              <a:rPr lang="cs-CZ" sz="2800" b="1"/>
              <a:t>Chybějí přesné podrobné údaje úhrad od ZP individuálně i dle skupin (podle IČO či IČZ)</a:t>
            </a:r>
          </a:p>
          <a:p>
            <a:pPr>
              <a:buFont typeface="Wingdings" pitchFamily="2" charset="2"/>
              <a:buNone/>
            </a:pPr>
            <a:endParaRPr lang="cs-CZ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>
                <a:latin typeface="Arial" charset="0"/>
              </a:rPr>
              <a:t>Modelace úhrad. vyhl. 2012 : 2010 v regionálních nemocnicích (AČMN)</a:t>
            </a:r>
          </a:p>
        </p:txBody>
      </p:sp>
      <p:graphicFrame>
        <p:nvGraphicFramePr>
          <p:cNvPr id="73784" name="Group 56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362950" cy="1800226"/>
        </p:xfrm>
        <a:graphic>
          <a:graphicData uri="http://schemas.openxmlformats.org/drawingml/2006/table">
            <a:tbl>
              <a:tblPr/>
              <a:tblGrid>
                <a:gridCol w="874712"/>
                <a:gridCol w="863600"/>
                <a:gridCol w="863600"/>
                <a:gridCol w="792163"/>
                <a:gridCol w="865187"/>
                <a:gridCol w="863600"/>
                <a:gridCol w="792163"/>
                <a:gridCol w="792162"/>
                <a:gridCol w="863600"/>
                <a:gridCol w="792163"/>
              </a:tblGrid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Lůžk.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Amb.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úhr.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Násl.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Lékaři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94,2%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- 2%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73782" name="Text Box 54"/>
          <p:cNvSpPr txBox="1">
            <a:spLocks noChangeArrowheads="1"/>
          </p:cNvSpPr>
          <p:nvPr/>
        </p:nvSpPr>
        <p:spPr bwMode="auto">
          <a:xfrm>
            <a:off x="539750" y="3789363"/>
            <a:ext cx="82804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Úhrady od ZP: a) VZP pouze zálohy ve výši max. 100% roku 2011,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                          b) ZZP max. 100% roku 2010 dle předběžných jednání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Vyúčtování úhrad za r. 2012 až v polovině roku 2013!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Kumulativní inflace 2010-2012, + DPH v r. 2012: 6,3 + 1,5%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U „nemocnic celkem“ se na úhradách z cca 1/3 podílejí ambulance, podíl násl. péče klesá a je individuální dle jednotlivých nemocnic.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>
                <a:latin typeface="Arial" charset="0"/>
              </a:rPr>
              <a:t>Modelace úhrad. vyhl. 2012 : 2011 v regionálních nemocnicích (AČMN)</a:t>
            </a:r>
          </a:p>
        </p:txBody>
      </p:sp>
      <p:graphicFrame>
        <p:nvGraphicFramePr>
          <p:cNvPr id="71822" name="Group 142"/>
          <p:cNvGraphicFramePr>
            <a:graphicFrameLocks noGrp="1"/>
          </p:cNvGraphicFramePr>
          <p:nvPr>
            <p:ph idx="1"/>
          </p:nvPr>
        </p:nvGraphicFramePr>
        <p:xfrm>
          <a:off x="395288" y="1916113"/>
          <a:ext cx="8362950" cy="1864043"/>
        </p:xfrm>
        <a:graphic>
          <a:graphicData uri="http://schemas.openxmlformats.org/drawingml/2006/table">
            <a:tbl>
              <a:tblPr/>
              <a:tblGrid>
                <a:gridCol w="874712"/>
                <a:gridCol w="863600"/>
                <a:gridCol w="863600"/>
                <a:gridCol w="792163"/>
                <a:gridCol w="865187"/>
                <a:gridCol w="863600"/>
                <a:gridCol w="792163"/>
                <a:gridCol w="792162"/>
                <a:gridCol w="863600"/>
                <a:gridCol w="792163"/>
              </a:tblGrid>
              <a:tr h="688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Lůžk.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Amb.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úhr.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Násl.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Lékaři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Sestry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Reál.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97,7%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- 2%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98-99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93,7-94,7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71823" name="Text Box 143"/>
          <p:cNvSpPr txBox="1">
            <a:spLocks noChangeArrowheads="1"/>
          </p:cNvSpPr>
          <p:nvPr/>
        </p:nvSpPr>
        <p:spPr bwMode="auto">
          <a:xfrm>
            <a:off x="468313" y="4076700"/>
            <a:ext cx="77755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Inflace v r. 2012 dle ČNB 2,8% a vliv DPH 1,5%.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0033CC"/>
                </a:solidFill>
              </a:rPr>
              <a:t>Ve sloupci „nemocnice celkem“ započten vliv 98% úhrady paušálu z r.  2011. Zvýšení platů lékařů a sester může být zahrnuto jen do zvýšení úhrad dle DRG (nikoliv do individuálně sjednané úhrady, ambulancí, komplementu ani do následné péče).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1" name="Rectangle 61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13787" cy="1139825"/>
          </a:xfrm>
        </p:spPr>
        <p:txBody>
          <a:bodyPr/>
          <a:lstStyle/>
          <a:p>
            <a:pPr algn="ctr"/>
            <a:r>
              <a:rPr lang="cs-CZ" sz="3600" b="1">
                <a:latin typeface="Arial" charset="0"/>
              </a:rPr>
              <a:t>Výnosy a náklady v nemocnicích zřizovaných MZ ČR</a:t>
            </a:r>
          </a:p>
        </p:txBody>
      </p:sp>
      <p:graphicFrame>
        <p:nvGraphicFramePr>
          <p:cNvPr id="51348" name="Group 148"/>
          <p:cNvGraphicFramePr>
            <a:graphicFrameLocks noGrp="1"/>
          </p:cNvGraphicFramePr>
          <p:nvPr>
            <p:ph idx="1"/>
          </p:nvPr>
        </p:nvGraphicFramePr>
        <p:xfrm>
          <a:off x="468313" y="1989138"/>
          <a:ext cx="8218487" cy="2154556"/>
        </p:xfrm>
        <a:graphic>
          <a:graphicData uri="http://schemas.openxmlformats.org/drawingml/2006/table">
            <a:tbl>
              <a:tblPr/>
              <a:tblGrid>
                <a:gridCol w="1511300"/>
                <a:gridCol w="944562"/>
                <a:gridCol w="1000125"/>
                <a:gridCol w="935038"/>
                <a:gridCol w="936625"/>
                <a:gridCol w="1011237"/>
                <a:gridCol w="935038"/>
                <a:gridCol w="944562"/>
              </a:tblGrid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Nem. MZ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Náklady/1 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3 148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3 277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3 448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3 822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4 818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Výnosy/ 1 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3 797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4 099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4 928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5 977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6 554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Rozdíl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+ 649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+ 822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+ 1 052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+ 1 106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+ 1 212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+ 1 701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+ 1 736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Rentabilita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+ 20,6%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+25,1%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+30,5%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+28,9%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+29,4%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+39,8%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+36%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30" name="Text Box 130"/>
          <p:cNvSpPr txBox="1">
            <a:spLocks noChangeArrowheads="1"/>
          </p:cNvSpPr>
          <p:nvPr/>
        </p:nvSpPr>
        <p:spPr bwMode="auto">
          <a:xfrm>
            <a:off x="684213" y="1484313"/>
            <a:ext cx="6767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Údaje v tabulce jsou Kč na 1 ošetřovací den</a:t>
            </a:r>
          </a:p>
        </p:txBody>
      </p:sp>
      <p:sp>
        <p:nvSpPr>
          <p:cNvPr id="51331" name="Text Box 131"/>
          <p:cNvSpPr txBox="1">
            <a:spLocks noChangeArrowheads="1"/>
          </p:cNvSpPr>
          <p:nvPr/>
        </p:nvSpPr>
        <p:spPr bwMode="auto">
          <a:xfrm>
            <a:off x="468313" y="4292600"/>
            <a:ext cx="81359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Výnosy (úhrady) nemocnic MZ jsou vysoko nad jejich náklady (+1736).</a:t>
            </a:r>
          </a:p>
          <a:p>
            <a:pPr>
              <a:spcBef>
                <a:spcPct val="50000"/>
              </a:spcBef>
            </a:pPr>
            <a:r>
              <a:rPr lang="cs-CZ" b="1"/>
              <a:t>Situaci ještě „rozmělňují“ následná lůžka, zejm. psychiatrická, rhb. atp.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V důsledku úhrad výrazně vyšších než náklady jsou v zařízeních MZ ČR značné rezervy na pokrytí mezd, DPH i inflace v r. 2012.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>
                <a:latin typeface="Arial" charset="0"/>
              </a:rPr>
              <a:t>Výnosy a náklady v regionálních nemocnicích (AČMN)</a:t>
            </a:r>
          </a:p>
        </p:txBody>
      </p:sp>
      <p:graphicFrame>
        <p:nvGraphicFramePr>
          <p:cNvPr id="53416" name="Group 168"/>
          <p:cNvGraphicFramePr>
            <a:graphicFrameLocks noGrp="1"/>
          </p:cNvGraphicFramePr>
          <p:nvPr>
            <p:ph idx="1"/>
          </p:nvPr>
        </p:nvGraphicFramePr>
        <p:xfrm>
          <a:off x="468313" y="2060575"/>
          <a:ext cx="8229600" cy="2161223"/>
        </p:xfrm>
        <a:graphic>
          <a:graphicData uri="http://schemas.openxmlformats.org/drawingml/2006/table">
            <a:tbl>
              <a:tblPr/>
              <a:tblGrid>
                <a:gridCol w="1666875"/>
                <a:gridCol w="863600"/>
                <a:gridCol w="1008062"/>
                <a:gridCol w="936625"/>
                <a:gridCol w="1008063"/>
                <a:gridCol w="936625"/>
                <a:gridCol w="935037"/>
                <a:gridCol w="87471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Nem. AČMN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Náklady/ 1OD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1 884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2 411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2 685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2 988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Výnosy/ 1 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1 924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2 413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2 670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Rozdíl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+ 28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Rentabilita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- 3,2%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- 0,4%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+ 2,6%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+ 2,2%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+ 0,1%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- 0,5%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+ 0,9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418" name="Text Box 170"/>
          <p:cNvSpPr txBox="1">
            <a:spLocks noChangeArrowheads="1"/>
          </p:cNvSpPr>
          <p:nvPr/>
        </p:nvSpPr>
        <p:spPr bwMode="auto">
          <a:xfrm>
            <a:off x="611188" y="4292600"/>
            <a:ext cx="8281987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V nemocnicích AČMN oscilují náklady a výnosy i rentabilita </a:t>
            </a:r>
            <a:r>
              <a:rPr lang="cs-CZ" b="1">
                <a:solidFill>
                  <a:srgbClr val="FF0000"/>
                </a:solidFill>
              </a:rPr>
              <a:t>kolem nuly</a:t>
            </a:r>
            <a:r>
              <a:rPr lang="cs-CZ" b="1"/>
              <a:t>. Na </a:t>
            </a:r>
            <a:r>
              <a:rPr lang="cs-CZ" b="1">
                <a:solidFill>
                  <a:srgbClr val="FF0000"/>
                </a:solidFill>
              </a:rPr>
              <a:t>akutních lůžkách</a:t>
            </a:r>
            <a:r>
              <a:rPr lang="cs-CZ" b="1"/>
              <a:t> je bilance zpravidla lehce pozitivní, na </a:t>
            </a:r>
            <a:r>
              <a:rPr lang="cs-CZ" b="1">
                <a:solidFill>
                  <a:srgbClr val="FF0000"/>
                </a:solidFill>
              </a:rPr>
              <a:t>následných lůžkách</a:t>
            </a:r>
            <a:r>
              <a:rPr lang="cs-CZ" b="1"/>
              <a:t> negativní.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V zařízeních AČMN nejsou žádné rezervy pro pokrytí inflace, DPH a zvyšování mezd na úroveň slíbenou vládou v r. 2012.</a:t>
            </a:r>
          </a:p>
        </p:txBody>
      </p:sp>
      <p:sp>
        <p:nvSpPr>
          <p:cNvPr id="53419" name="Text Box 171"/>
          <p:cNvSpPr txBox="1">
            <a:spLocks noChangeArrowheads="1"/>
          </p:cNvSpPr>
          <p:nvPr/>
        </p:nvSpPr>
        <p:spPr bwMode="auto">
          <a:xfrm>
            <a:off x="611188" y="1700213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Údaje jsou v Kč na 1 oš. den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8077200" cy="863600"/>
          </a:xfrm>
        </p:spPr>
        <p:txBody>
          <a:bodyPr/>
          <a:lstStyle/>
          <a:p>
            <a:pPr algn="ctr"/>
            <a:r>
              <a:rPr lang="cs-CZ" sz="3400" b="1">
                <a:solidFill>
                  <a:srgbClr val="006600"/>
                </a:solidFill>
                <a:latin typeface="Arial" charset="0"/>
              </a:rPr>
              <a:t>Porovnání nákladů dle typů nemocnic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1628775"/>
            <a:ext cx="7277100" cy="576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>
                <a:solidFill>
                  <a:srgbClr val="0033CC"/>
                </a:solidFill>
              </a:rPr>
              <a:t>Porovnání hlavních nákladových skupin na jednotlivých typech lůžek v r. 2006 (v Kč na 1 ošetřovací den)</a:t>
            </a:r>
          </a:p>
        </p:txBody>
      </p:sp>
      <p:graphicFrame>
        <p:nvGraphicFramePr>
          <p:cNvPr id="49186" name="Group 34"/>
          <p:cNvGraphicFramePr>
            <a:graphicFrameLocks noGrp="1"/>
          </p:cNvGraphicFramePr>
          <p:nvPr>
            <p:ph sz="half" idx="2"/>
          </p:nvPr>
        </p:nvGraphicFramePr>
        <p:xfrm>
          <a:off x="971550" y="2420938"/>
          <a:ext cx="7015163" cy="2551114"/>
        </p:xfrm>
        <a:graphic>
          <a:graphicData uri="http://schemas.openxmlformats.org/drawingml/2006/table">
            <a:tbl>
              <a:tblPr/>
              <a:tblGrid>
                <a:gridCol w="1697038"/>
                <a:gridCol w="1773237"/>
                <a:gridCol w="1773238"/>
                <a:gridCol w="1771650"/>
              </a:tblGrid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Typ nákladů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Následná péče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Krajské, okres. nem.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Fakultní nem.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Hotelové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Medicínské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5943600" y="5084763"/>
            <a:ext cx="2057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                 Zdroj AČMN, MZ</a:t>
            </a:r>
            <a:endParaRPr lang="cs-CZ" sz="1000">
              <a:latin typeface="Tahoma" charset="0"/>
            </a:endParaRP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1042988" y="5373688"/>
            <a:ext cx="691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/>
              <a:t>Disproporce v hotelových nákladech nemá žádný racionální důvod.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588</TotalTime>
  <Words>703</Words>
  <Application>Microsoft Office PowerPoint</Application>
  <PresentationFormat>Předvádění na obrazovce (4:3)</PresentationFormat>
  <Paragraphs>185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Tahoma</vt:lpstr>
      <vt:lpstr>Hrany</vt:lpstr>
      <vt:lpstr>Modelace úhrad nemocnicím  podle úhradové vyhlášky pro rok 2012 a porovnání úhrad pro jednotlivé druhy nemocnic</vt:lpstr>
      <vt:lpstr>Úvodní poznámky</vt:lpstr>
      <vt:lpstr>Modelace úhrad. vyhl. 2012 : 2010 v regionálních nemocnicích (AČMN)</vt:lpstr>
      <vt:lpstr>Modelace úhrad. vyhl. 2012 : 2011 v regionálních nemocnicích (AČMN)</vt:lpstr>
      <vt:lpstr>Výnosy a náklady v nemocnicích zřizovaných MZ ČR</vt:lpstr>
      <vt:lpstr>Výnosy a náklady v regionálních nemocnicích (AČMN)</vt:lpstr>
      <vt:lpstr>Porovnání nákladů dle typů nemocnic</vt:lpstr>
    </vt:vector>
  </TitlesOfParts>
  <Company>lrs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AČMN – 28.11.2011</dc:title>
  <dc:creator>fiala</dc:creator>
  <cp:lastModifiedBy>Martina</cp:lastModifiedBy>
  <cp:revision>81</cp:revision>
  <dcterms:created xsi:type="dcterms:W3CDTF">2011-11-27T13:49:41Z</dcterms:created>
  <dcterms:modified xsi:type="dcterms:W3CDTF">2012-09-21T10:49:40Z</dcterms:modified>
</cp:coreProperties>
</file>